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8"/>
  </p:notesMasterIdLst>
  <p:sldIdLst>
    <p:sldId id="256" r:id="rId2"/>
    <p:sldId id="325" r:id="rId3"/>
    <p:sldId id="327" r:id="rId4"/>
    <p:sldId id="345" r:id="rId5"/>
    <p:sldId id="361" r:id="rId6"/>
    <p:sldId id="362" r:id="rId7"/>
    <p:sldId id="363" r:id="rId8"/>
    <p:sldId id="349" r:id="rId9"/>
    <p:sldId id="367" r:id="rId10"/>
    <p:sldId id="368" r:id="rId11"/>
    <p:sldId id="370" r:id="rId12"/>
    <p:sldId id="336" r:id="rId13"/>
    <p:sldId id="369" r:id="rId14"/>
    <p:sldId id="364" r:id="rId15"/>
    <p:sldId id="310" r:id="rId16"/>
    <p:sldId id="353" r:id="rId17"/>
  </p:sldIdLst>
  <p:sldSz cx="9144000" cy="5143500" type="screen16x9"/>
  <p:notesSz cx="6858000" cy="9144000"/>
  <p:embeddedFontLst>
    <p:embeddedFont>
      <p:font typeface="Bebas Neue" panose="020B0606020202050201" pitchFamily="34" charset="77"/>
      <p:regular r:id="rId19"/>
    </p:embeddedFont>
    <p:embeddedFont>
      <p:font typeface="Raleway" pitchFamily="2" charset="77"/>
      <p:regular r:id="rId20"/>
      <p:bold r:id="rId21"/>
      <p:italic r:id="rId22"/>
      <p:boldItalic r:id="rId23"/>
    </p:embeddedFont>
    <p:embeddedFont>
      <p:font typeface="Raleway ExtraBold" panose="020F0502020204030204" pitchFamily="34" charset="0"/>
      <p:bold r:id="rId24"/>
      <p:italic r:id="rId25"/>
      <p:boldItalic r:id="rId26"/>
    </p:embeddedFont>
    <p:embeddedFont>
      <p:font typeface="Raleway Medium"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EFF974D-0D15-FC4D-8379-81B8E8FC0F48}">
          <p14:sldIdLst>
            <p14:sldId id="256"/>
            <p14:sldId id="325"/>
            <p14:sldId id="327"/>
          </p14:sldIdLst>
        </p14:section>
        <p14:section name="Pre-Processing &amp; EDA" id="{499F95E9-D0B6-704F-9400-67CF222B6F17}">
          <p14:sldIdLst>
            <p14:sldId id="345"/>
            <p14:sldId id="361"/>
            <p14:sldId id="362"/>
          </p14:sldIdLst>
        </p14:section>
        <p14:section name="Modeling" id="{BF4FBB6D-A753-9340-A38F-DB4CD26A5E5B}">
          <p14:sldIdLst>
            <p14:sldId id="363"/>
            <p14:sldId id="349"/>
            <p14:sldId id="367"/>
            <p14:sldId id="368"/>
            <p14:sldId id="370"/>
            <p14:sldId id="336"/>
          </p14:sldIdLst>
        </p14:section>
        <p14:section name="Results and Next Steps" id="{8A492D4B-F02B-6245-B9BD-A52954FFCD1D}">
          <p14:sldIdLst>
            <p14:sldId id="369"/>
            <p14:sldId id="364"/>
            <p14:sldId id="310"/>
            <p14:sldId id="3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5"/>
    <a:srgbClr val="EBEBEB"/>
    <a:srgbClr val="FF7E79"/>
    <a:srgbClr val="FFFD78"/>
    <a:srgbClr val="F6CB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65EE7-5AEE-DC4B-BF80-5B9B9B57F744}" v="284" dt="2023-05-24T19:31:35.404"/>
  </p1510:revLst>
</p1510:revInfo>
</file>

<file path=ppt/tableStyles.xml><?xml version="1.0" encoding="utf-8"?>
<a:tblStyleLst xmlns:a="http://schemas.openxmlformats.org/drawingml/2006/main" def="{AC3E1CA7-73DB-4043-8E2B-3CF0D68769BB}">
  <a:tblStyle styleId="{AC3E1CA7-73DB-4043-8E2B-3CF0D68769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87FD139-9D53-47CE-9D6A-6E0E332E4DD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0"/>
    <p:restoredTop sz="95833"/>
  </p:normalViewPr>
  <p:slideViewPr>
    <p:cSldViewPr snapToGrid="0">
      <p:cViewPr>
        <p:scale>
          <a:sx n="140" d="100"/>
          <a:sy n="140" d="100"/>
        </p:scale>
        <p:origin x="952" y="4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shitij Mittal" userId="72d8d152-5978-4d53-a24d-75e0d45bed94" providerId="ADAL" clId="{53A65EE7-5AEE-DC4B-BF80-5B9B9B57F744}"/>
    <pc:docChg chg="undo custSel addSld delSld modSld addSection delSection modSection">
      <pc:chgData name="Kshitij Mittal" userId="72d8d152-5978-4d53-a24d-75e0d45bed94" providerId="ADAL" clId="{53A65EE7-5AEE-DC4B-BF80-5B9B9B57F744}" dt="2023-05-24T19:39:25.509" v="522" actId="17846"/>
      <pc:docMkLst>
        <pc:docMk/>
      </pc:docMkLst>
      <pc:sldChg chg="add del">
        <pc:chgData name="Kshitij Mittal" userId="72d8d152-5978-4d53-a24d-75e0d45bed94" providerId="ADAL" clId="{53A65EE7-5AEE-DC4B-BF80-5B9B9B57F744}" dt="2023-05-24T19:37:50.846" v="416" actId="2696"/>
        <pc:sldMkLst>
          <pc:docMk/>
          <pc:sldMk cId="0" sldId="257"/>
        </pc:sldMkLst>
      </pc:sldChg>
      <pc:sldChg chg="add del">
        <pc:chgData name="Kshitij Mittal" userId="72d8d152-5978-4d53-a24d-75e0d45bed94" providerId="ADAL" clId="{53A65EE7-5AEE-DC4B-BF80-5B9B9B57F744}" dt="2023-05-24T19:38:57.065" v="507" actId="2696"/>
        <pc:sldMkLst>
          <pc:docMk/>
          <pc:sldMk cId="0" sldId="258"/>
        </pc:sldMkLst>
      </pc:sldChg>
      <pc:sldChg chg="add del">
        <pc:chgData name="Kshitij Mittal" userId="72d8d152-5978-4d53-a24d-75e0d45bed94" providerId="ADAL" clId="{53A65EE7-5AEE-DC4B-BF80-5B9B9B57F744}" dt="2023-05-24T19:38:57.075" v="508" actId="2696"/>
        <pc:sldMkLst>
          <pc:docMk/>
          <pc:sldMk cId="3390879886" sldId="302"/>
        </pc:sldMkLst>
      </pc:sldChg>
      <pc:sldChg chg="add del">
        <pc:chgData name="Kshitij Mittal" userId="72d8d152-5978-4d53-a24d-75e0d45bed94" providerId="ADAL" clId="{53A65EE7-5AEE-DC4B-BF80-5B9B9B57F744}" dt="2023-05-24T19:38:57.085" v="509" actId="2696"/>
        <pc:sldMkLst>
          <pc:docMk/>
          <pc:sldMk cId="2509703159" sldId="303"/>
        </pc:sldMkLst>
      </pc:sldChg>
      <pc:sldChg chg="add del">
        <pc:chgData name="Kshitij Mittal" userId="72d8d152-5978-4d53-a24d-75e0d45bed94" providerId="ADAL" clId="{53A65EE7-5AEE-DC4B-BF80-5B9B9B57F744}" dt="2023-05-24T19:38:57.113" v="511" actId="2696"/>
        <pc:sldMkLst>
          <pc:docMk/>
          <pc:sldMk cId="3484045178" sldId="304"/>
        </pc:sldMkLst>
      </pc:sldChg>
      <pc:sldChg chg="add del">
        <pc:chgData name="Kshitij Mittal" userId="72d8d152-5978-4d53-a24d-75e0d45bed94" providerId="ADAL" clId="{53A65EE7-5AEE-DC4B-BF80-5B9B9B57F744}" dt="2023-05-24T19:38:57.129" v="512" actId="2696"/>
        <pc:sldMkLst>
          <pc:docMk/>
          <pc:sldMk cId="2250397946" sldId="305"/>
        </pc:sldMkLst>
      </pc:sldChg>
      <pc:sldChg chg="add del">
        <pc:chgData name="Kshitij Mittal" userId="72d8d152-5978-4d53-a24d-75e0d45bed94" providerId="ADAL" clId="{53A65EE7-5AEE-DC4B-BF80-5B9B9B57F744}" dt="2023-05-24T19:38:57.161" v="515" actId="2696"/>
        <pc:sldMkLst>
          <pc:docMk/>
          <pc:sldMk cId="2771723933" sldId="306"/>
        </pc:sldMkLst>
      </pc:sldChg>
      <pc:sldChg chg="add del">
        <pc:chgData name="Kshitij Mittal" userId="72d8d152-5978-4d53-a24d-75e0d45bed94" providerId="ADAL" clId="{53A65EE7-5AEE-DC4B-BF80-5B9B9B57F744}" dt="2023-05-24T19:37:49.516" v="415" actId="2696"/>
        <pc:sldMkLst>
          <pc:docMk/>
          <pc:sldMk cId="3361982340" sldId="309"/>
        </pc:sldMkLst>
      </pc:sldChg>
      <pc:sldChg chg="modSp mod">
        <pc:chgData name="Kshitij Mittal" userId="72d8d152-5978-4d53-a24d-75e0d45bed94" providerId="ADAL" clId="{53A65EE7-5AEE-DC4B-BF80-5B9B9B57F744}" dt="2023-05-24T19:36:45.515" v="352" actId="20577"/>
        <pc:sldMkLst>
          <pc:docMk/>
          <pc:sldMk cId="429274823" sldId="310"/>
        </pc:sldMkLst>
        <pc:spChg chg="mod">
          <ac:chgData name="Kshitij Mittal" userId="72d8d152-5978-4d53-a24d-75e0d45bed94" providerId="ADAL" clId="{53A65EE7-5AEE-DC4B-BF80-5B9B9B57F744}" dt="2023-05-24T19:36:45.515" v="352" actId="20577"/>
          <ac:spMkLst>
            <pc:docMk/>
            <pc:sldMk cId="429274823" sldId="310"/>
            <ac:spMk id="7" creationId="{8AA71C73-BC2A-D331-86B2-52076A93A171}"/>
          </ac:spMkLst>
        </pc:spChg>
      </pc:sldChg>
      <pc:sldChg chg="add del">
        <pc:chgData name="Kshitij Mittal" userId="72d8d152-5978-4d53-a24d-75e0d45bed94" providerId="ADAL" clId="{53A65EE7-5AEE-DC4B-BF80-5B9B9B57F744}" dt="2023-05-24T19:38:57.097" v="510" actId="2696"/>
        <pc:sldMkLst>
          <pc:docMk/>
          <pc:sldMk cId="2175512580" sldId="314"/>
        </pc:sldMkLst>
      </pc:sldChg>
      <pc:sldChg chg="add del">
        <pc:chgData name="Kshitij Mittal" userId="72d8d152-5978-4d53-a24d-75e0d45bed94" providerId="ADAL" clId="{53A65EE7-5AEE-DC4B-BF80-5B9B9B57F744}" dt="2023-05-24T19:37:59.234" v="424" actId="2696"/>
        <pc:sldMkLst>
          <pc:docMk/>
          <pc:sldMk cId="3209207779" sldId="315"/>
        </pc:sldMkLst>
      </pc:sldChg>
      <pc:sldChg chg="add del">
        <pc:chgData name="Kshitij Mittal" userId="72d8d152-5978-4d53-a24d-75e0d45bed94" providerId="ADAL" clId="{53A65EE7-5AEE-DC4B-BF80-5B9B9B57F744}" dt="2023-05-24T19:38:57.140" v="513" actId="2696"/>
        <pc:sldMkLst>
          <pc:docMk/>
          <pc:sldMk cId="1186563243" sldId="320"/>
        </pc:sldMkLst>
      </pc:sldChg>
      <pc:sldChg chg="add del">
        <pc:chgData name="Kshitij Mittal" userId="72d8d152-5978-4d53-a24d-75e0d45bed94" providerId="ADAL" clId="{53A65EE7-5AEE-DC4B-BF80-5B9B9B57F744}" dt="2023-05-24T19:38:57.151" v="514" actId="2696"/>
        <pc:sldMkLst>
          <pc:docMk/>
          <pc:sldMk cId="1163198738" sldId="321"/>
        </pc:sldMkLst>
      </pc:sldChg>
      <pc:sldChg chg="add del">
        <pc:chgData name="Kshitij Mittal" userId="72d8d152-5978-4d53-a24d-75e0d45bed94" providerId="ADAL" clId="{53A65EE7-5AEE-DC4B-BF80-5B9B9B57F744}" dt="2023-05-24T19:37:59.372" v="425" actId="2696"/>
        <pc:sldMkLst>
          <pc:docMk/>
          <pc:sldMk cId="339780080" sldId="322"/>
        </pc:sldMkLst>
      </pc:sldChg>
      <pc:sldChg chg="modSp mod">
        <pc:chgData name="Kshitij Mittal" userId="72d8d152-5978-4d53-a24d-75e0d45bed94" providerId="ADAL" clId="{53A65EE7-5AEE-DC4B-BF80-5B9B9B57F744}" dt="2023-05-24T19:15:50.829" v="0" actId="1076"/>
        <pc:sldMkLst>
          <pc:docMk/>
          <pc:sldMk cId="1870824968" sldId="325"/>
        </pc:sldMkLst>
        <pc:spChg chg="mod">
          <ac:chgData name="Kshitij Mittal" userId="72d8d152-5978-4d53-a24d-75e0d45bed94" providerId="ADAL" clId="{53A65EE7-5AEE-DC4B-BF80-5B9B9B57F744}" dt="2023-05-24T19:15:50.829" v="0" actId="1076"/>
          <ac:spMkLst>
            <pc:docMk/>
            <pc:sldMk cId="1870824968" sldId="325"/>
            <ac:spMk id="29" creationId="{A3F8F898-9CCA-0794-7E4D-B30B8942D087}"/>
          </ac:spMkLst>
        </pc:spChg>
        <pc:spChg chg="mod">
          <ac:chgData name="Kshitij Mittal" userId="72d8d152-5978-4d53-a24d-75e0d45bed94" providerId="ADAL" clId="{53A65EE7-5AEE-DC4B-BF80-5B9B9B57F744}" dt="2023-05-24T19:15:50.829" v="0" actId="1076"/>
          <ac:spMkLst>
            <pc:docMk/>
            <pc:sldMk cId="1870824968" sldId="325"/>
            <ac:spMk id="30" creationId="{424B8586-3099-E515-86DD-B6BE69540B2F}"/>
          </ac:spMkLst>
        </pc:spChg>
        <pc:spChg chg="mod">
          <ac:chgData name="Kshitij Mittal" userId="72d8d152-5978-4d53-a24d-75e0d45bed94" providerId="ADAL" clId="{53A65EE7-5AEE-DC4B-BF80-5B9B9B57F744}" dt="2023-05-24T19:15:50.829" v="0" actId="1076"/>
          <ac:spMkLst>
            <pc:docMk/>
            <pc:sldMk cId="1870824968" sldId="325"/>
            <ac:spMk id="31" creationId="{B7BC7E4E-0C1F-69BF-95E7-992701D12E80}"/>
          </ac:spMkLst>
        </pc:spChg>
      </pc:sldChg>
      <pc:sldChg chg="modSp mod">
        <pc:chgData name="Kshitij Mittal" userId="72d8d152-5978-4d53-a24d-75e0d45bed94" providerId="ADAL" clId="{53A65EE7-5AEE-DC4B-BF80-5B9B9B57F744}" dt="2023-05-24T19:15:57.664" v="1" actId="20577"/>
        <pc:sldMkLst>
          <pc:docMk/>
          <pc:sldMk cId="2704149495" sldId="327"/>
        </pc:sldMkLst>
        <pc:spChg chg="mod">
          <ac:chgData name="Kshitij Mittal" userId="72d8d152-5978-4d53-a24d-75e0d45bed94" providerId="ADAL" clId="{53A65EE7-5AEE-DC4B-BF80-5B9B9B57F744}" dt="2023-05-24T19:15:57.664" v="1" actId="20577"/>
          <ac:spMkLst>
            <pc:docMk/>
            <pc:sldMk cId="2704149495" sldId="327"/>
            <ac:spMk id="8" creationId="{0C70CF42-1EBA-33E2-09DA-9607AF09470D}"/>
          </ac:spMkLst>
        </pc:spChg>
      </pc:sldChg>
      <pc:sldChg chg="add del">
        <pc:chgData name="Kshitij Mittal" userId="72d8d152-5978-4d53-a24d-75e0d45bed94" providerId="ADAL" clId="{53A65EE7-5AEE-DC4B-BF80-5B9B9B57F744}" dt="2023-05-24T19:37:56.865" v="422" actId="2696"/>
        <pc:sldMkLst>
          <pc:docMk/>
          <pc:sldMk cId="3042147321" sldId="329"/>
        </pc:sldMkLst>
      </pc:sldChg>
      <pc:sldChg chg="add del">
        <pc:chgData name="Kshitij Mittal" userId="72d8d152-5978-4d53-a24d-75e0d45bed94" providerId="ADAL" clId="{53A65EE7-5AEE-DC4B-BF80-5B9B9B57F744}" dt="2023-05-24T19:37:57.554" v="423" actId="2696"/>
        <pc:sldMkLst>
          <pc:docMk/>
          <pc:sldMk cId="2596640755" sldId="330"/>
        </pc:sldMkLst>
      </pc:sldChg>
      <pc:sldChg chg="add del">
        <pc:chgData name="Kshitij Mittal" userId="72d8d152-5978-4d53-a24d-75e0d45bed94" providerId="ADAL" clId="{53A65EE7-5AEE-DC4B-BF80-5B9B9B57F744}" dt="2023-05-24T19:38:57.178" v="517" actId="2696"/>
        <pc:sldMkLst>
          <pc:docMk/>
          <pc:sldMk cId="986721758" sldId="333"/>
        </pc:sldMkLst>
      </pc:sldChg>
      <pc:sldChg chg="add del">
        <pc:chgData name="Kshitij Mittal" userId="72d8d152-5978-4d53-a24d-75e0d45bed94" providerId="ADAL" clId="{53A65EE7-5AEE-DC4B-BF80-5B9B9B57F744}" dt="2023-05-24T19:38:57.172" v="516" actId="2696"/>
        <pc:sldMkLst>
          <pc:docMk/>
          <pc:sldMk cId="3336198970" sldId="334"/>
        </pc:sldMkLst>
      </pc:sldChg>
      <pc:sldChg chg="add del">
        <pc:chgData name="Kshitij Mittal" userId="72d8d152-5978-4d53-a24d-75e0d45bed94" providerId="ADAL" clId="{53A65EE7-5AEE-DC4B-BF80-5B9B9B57F744}" dt="2023-05-24T19:37:53.753" v="421" actId="2696"/>
        <pc:sldMkLst>
          <pc:docMk/>
          <pc:sldMk cId="2606406400" sldId="335"/>
        </pc:sldMkLst>
      </pc:sldChg>
      <pc:sldChg chg="modSp mod">
        <pc:chgData name="Kshitij Mittal" userId="72d8d152-5978-4d53-a24d-75e0d45bed94" providerId="ADAL" clId="{53A65EE7-5AEE-DC4B-BF80-5B9B9B57F744}" dt="2023-05-24T19:16:22.940" v="2" actId="20577"/>
        <pc:sldMkLst>
          <pc:docMk/>
          <pc:sldMk cId="552326297" sldId="345"/>
        </pc:sldMkLst>
        <pc:spChg chg="mod">
          <ac:chgData name="Kshitij Mittal" userId="72d8d152-5978-4d53-a24d-75e0d45bed94" providerId="ADAL" clId="{53A65EE7-5AEE-DC4B-BF80-5B9B9B57F744}" dt="2023-05-24T19:16:22.940" v="2" actId="20577"/>
          <ac:spMkLst>
            <pc:docMk/>
            <pc:sldMk cId="552326297" sldId="345"/>
            <ac:spMk id="2" creationId="{D9F1AB8F-6D20-4341-C4E8-113BB31947CB}"/>
          </ac:spMkLst>
        </pc:spChg>
      </pc:sldChg>
      <pc:sldChg chg="add del">
        <pc:chgData name="Kshitij Mittal" userId="72d8d152-5978-4d53-a24d-75e0d45bed94" providerId="ADAL" clId="{53A65EE7-5AEE-DC4B-BF80-5B9B9B57F744}" dt="2023-05-24T19:37:59.778" v="426" actId="2696"/>
        <pc:sldMkLst>
          <pc:docMk/>
          <pc:sldMk cId="1040479726" sldId="346"/>
        </pc:sldMkLst>
      </pc:sldChg>
      <pc:sldChg chg="modSp add del mod">
        <pc:chgData name="Kshitij Mittal" userId="72d8d152-5978-4d53-a24d-75e0d45bed94" providerId="ADAL" clId="{53A65EE7-5AEE-DC4B-BF80-5B9B9B57F744}" dt="2023-05-24T19:38:57.026" v="506" actId="2696"/>
        <pc:sldMkLst>
          <pc:docMk/>
          <pc:sldMk cId="3657657380" sldId="347"/>
        </pc:sldMkLst>
        <pc:spChg chg="mod">
          <ac:chgData name="Kshitij Mittal" userId="72d8d152-5978-4d53-a24d-75e0d45bed94" providerId="ADAL" clId="{53A65EE7-5AEE-DC4B-BF80-5B9B9B57F744}" dt="2023-05-24T19:38:47.809" v="505" actId="20577"/>
          <ac:spMkLst>
            <pc:docMk/>
            <pc:sldMk cId="3657657380" sldId="347"/>
            <ac:spMk id="441" creationId="{00000000-0000-0000-0000-000000000000}"/>
          </ac:spMkLst>
        </pc:spChg>
      </pc:sldChg>
      <pc:sldChg chg="modSp modAnim">
        <pc:chgData name="Kshitij Mittal" userId="72d8d152-5978-4d53-a24d-75e0d45bed94" providerId="ADAL" clId="{53A65EE7-5AEE-DC4B-BF80-5B9B9B57F744}" dt="2023-05-24T19:24:36.869" v="107" actId="20577"/>
        <pc:sldMkLst>
          <pc:docMk/>
          <pc:sldMk cId="2684675143" sldId="349"/>
        </pc:sldMkLst>
        <pc:spChg chg="mod">
          <ac:chgData name="Kshitij Mittal" userId="72d8d152-5978-4d53-a24d-75e0d45bed94" providerId="ADAL" clId="{53A65EE7-5AEE-DC4B-BF80-5B9B9B57F744}" dt="2023-05-24T19:24:36.869" v="107" actId="20577"/>
          <ac:spMkLst>
            <pc:docMk/>
            <pc:sldMk cId="2684675143" sldId="349"/>
            <ac:spMk id="20" creationId="{C2041027-2CAC-931E-333B-8B39E683CFE7}"/>
          </ac:spMkLst>
        </pc:spChg>
      </pc:sldChg>
      <pc:sldChg chg="modSp mod">
        <pc:chgData name="Kshitij Mittal" userId="72d8d152-5978-4d53-a24d-75e0d45bed94" providerId="ADAL" clId="{53A65EE7-5AEE-DC4B-BF80-5B9B9B57F744}" dt="2023-05-24T19:36:59.081" v="353" actId="404"/>
        <pc:sldMkLst>
          <pc:docMk/>
          <pc:sldMk cId="489146115" sldId="353"/>
        </pc:sldMkLst>
        <pc:spChg chg="mod">
          <ac:chgData name="Kshitij Mittal" userId="72d8d152-5978-4d53-a24d-75e0d45bed94" providerId="ADAL" clId="{53A65EE7-5AEE-DC4B-BF80-5B9B9B57F744}" dt="2023-05-24T19:36:59.081" v="353" actId="404"/>
          <ac:spMkLst>
            <pc:docMk/>
            <pc:sldMk cId="489146115" sldId="353"/>
            <ac:spMk id="441" creationId="{00000000-0000-0000-0000-000000000000}"/>
          </ac:spMkLst>
        </pc:spChg>
      </pc:sldChg>
      <pc:sldChg chg="add del">
        <pc:chgData name="Kshitij Mittal" userId="72d8d152-5978-4d53-a24d-75e0d45bed94" providerId="ADAL" clId="{53A65EE7-5AEE-DC4B-BF80-5B9B9B57F744}" dt="2023-05-24T19:37:51.932" v="417" actId="2696"/>
        <pc:sldMkLst>
          <pc:docMk/>
          <pc:sldMk cId="1255478776" sldId="356"/>
        </pc:sldMkLst>
      </pc:sldChg>
      <pc:sldChg chg="add del">
        <pc:chgData name="Kshitij Mittal" userId="72d8d152-5978-4d53-a24d-75e0d45bed94" providerId="ADAL" clId="{53A65EE7-5AEE-DC4B-BF80-5B9B9B57F744}" dt="2023-05-24T19:37:52.314" v="418" actId="2696"/>
        <pc:sldMkLst>
          <pc:docMk/>
          <pc:sldMk cId="3155119284" sldId="357"/>
        </pc:sldMkLst>
      </pc:sldChg>
      <pc:sldChg chg="add del">
        <pc:chgData name="Kshitij Mittal" userId="72d8d152-5978-4d53-a24d-75e0d45bed94" providerId="ADAL" clId="{53A65EE7-5AEE-DC4B-BF80-5B9B9B57F744}" dt="2023-05-24T19:37:52.633" v="419" actId="2696"/>
        <pc:sldMkLst>
          <pc:docMk/>
          <pc:sldMk cId="321207532" sldId="358"/>
        </pc:sldMkLst>
      </pc:sldChg>
      <pc:sldChg chg="add del">
        <pc:chgData name="Kshitij Mittal" userId="72d8d152-5978-4d53-a24d-75e0d45bed94" providerId="ADAL" clId="{53A65EE7-5AEE-DC4B-BF80-5B9B9B57F744}" dt="2023-05-24T19:37:52.988" v="420" actId="2696"/>
        <pc:sldMkLst>
          <pc:docMk/>
          <pc:sldMk cId="1946791306" sldId="359"/>
        </pc:sldMkLst>
      </pc:sldChg>
      <pc:sldChg chg="modSp mod">
        <pc:chgData name="Kshitij Mittal" userId="72d8d152-5978-4d53-a24d-75e0d45bed94" providerId="ADAL" clId="{53A65EE7-5AEE-DC4B-BF80-5B9B9B57F744}" dt="2023-05-24T19:17:26.479" v="15" actId="20577"/>
        <pc:sldMkLst>
          <pc:docMk/>
          <pc:sldMk cId="1366583732" sldId="363"/>
        </pc:sldMkLst>
        <pc:spChg chg="mod">
          <ac:chgData name="Kshitij Mittal" userId="72d8d152-5978-4d53-a24d-75e0d45bed94" providerId="ADAL" clId="{53A65EE7-5AEE-DC4B-BF80-5B9B9B57F744}" dt="2023-05-24T19:17:06.775" v="12" actId="20577"/>
          <ac:spMkLst>
            <pc:docMk/>
            <pc:sldMk cId="1366583732" sldId="363"/>
            <ac:spMk id="3" creationId="{70B0B636-9FBE-DDBF-7B34-57ED45A808FD}"/>
          </ac:spMkLst>
        </pc:spChg>
        <pc:spChg chg="mod">
          <ac:chgData name="Kshitij Mittal" userId="72d8d152-5978-4d53-a24d-75e0d45bed94" providerId="ADAL" clId="{53A65EE7-5AEE-DC4B-BF80-5B9B9B57F744}" dt="2023-05-24T19:17:26.479" v="15" actId="20577"/>
          <ac:spMkLst>
            <pc:docMk/>
            <pc:sldMk cId="1366583732" sldId="363"/>
            <ac:spMk id="14" creationId="{E0E1CF5D-E580-6223-F857-1EEA5C6F7F18}"/>
          </ac:spMkLst>
        </pc:spChg>
        <pc:spChg chg="mod">
          <ac:chgData name="Kshitij Mittal" userId="72d8d152-5978-4d53-a24d-75e0d45bed94" providerId="ADAL" clId="{53A65EE7-5AEE-DC4B-BF80-5B9B9B57F744}" dt="2023-05-24T19:17:12.348" v="13" actId="20577"/>
          <ac:spMkLst>
            <pc:docMk/>
            <pc:sldMk cId="1366583732" sldId="363"/>
            <ac:spMk id="25" creationId="{6D44C401-1C03-E5DC-5FEA-5D401BE64EF1}"/>
          </ac:spMkLst>
        </pc:spChg>
      </pc:sldChg>
      <pc:sldChg chg="add del">
        <pc:chgData name="Kshitij Mittal" userId="72d8d152-5978-4d53-a24d-75e0d45bed94" providerId="ADAL" clId="{53A65EE7-5AEE-DC4B-BF80-5B9B9B57F744}" dt="2023-05-24T19:37:49.484" v="413" actId="2696"/>
        <pc:sldMkLst>
          <pc:docMk/>
          <pc:sldMk cId="2966639844" sldId="365"/>
        </pc:sldMkLst>
      </pc:sldChg>
      <pc:sldChg chg="add del">
        <pc:chgData name="Kshitij Mittal" userId="72d8d152-5978-4d53-a24d-75e0d45bed94" providerId="ADAL" clId="{53A65EE7-5AEE-DC4B-BF80-5B9B9B57F744}" dt="2023-05-24T19:37:49.509" v="414" actId="2696"/>
        <pc:sldMkLst>
          <pc:docMk/>
          <pc:sldMk cId="2583619594" sldId="366"/>
        </pc:sldMkLst>
      </pc:sldChg>
      <pc:sldChg chg="modSp mod">
        <pc:chgData name="Kshitij Mittal" userId="72d8d152-5978-4d53-a24d-75e0d45bed94" providerId="ADAL" clId="{53A65EE7-5AEE-DC4B-BF80-5B9B9B57F744}" dt="2023-05-24T19:27:21.637" v="195" actId="20577"/>
        <pc:sldMkLst>
          <pc:docMk/>
          <pc:sldMk cId="2933188750" sldId="367"/>
        </pc:sldMkLst>
        <pc:spChg chg="mod">
          <ac:chgData name="Kshitij Mittal" userId="72d8d152-5978-4d53-a24d-75e0d45bed94" providerId="ADAL" clId="{53A65EE7-5AEE-DC4B-BF80-5B9B9B57F744}" dt="2023-05-24T19:27:21.637" v="195" actId="20577"/>
          <ac:spMkLst>
            <pc:docMk/>
            <pc:sldMk cId="2933188750" sldId="367"/>
            <ac:spMk id="2" creationId="{6B91A0F3-4945-2204-E360-2C810E1E684C}"/>
          </ac:spMkLst>
        </pc:spChg>
        <pc:picChg chg="mod">
          <ac:chgData name="Kshitij Mittal" userId="72d8d152-5978-4d53-a24d-75e0d45bed94" providerId="ADAL" clId="{53A65EE7-5AEE-DC4B-BF80-5B9B9B57F744}" dt="2023-05-24T19:25:00.532" v="117" actId="1035"/>
          <ac:picMkLst>
            <pc:docMk/>
            <pc:sldMk cId="2933188750" sldId="367"/>
            <ac:picMk id="3" creationId="{6977AD4F-0B16-255C-312F-B15F35DD77A3}"/>
          </ac:picMkLst>
        </pc:picChg>
      </pc:sldChg>
      <pc:sldChg chg="modSp mod">
        <pc:chgData name="Kshitij Mittal" userId="72d8d152-5978-4d53-a24d-75e0d45bed94" providerId="ADAL" clId="{53A65EE7-5AEE-DC4B-BF80-5B9B9B57F744}" dt="2023-05-24T19:29:07.718" v="275" actId="1035"/>
        <pc:sldMkLst>
          <pc:docMk/>
          <pc:sldMk cId="2502523363" sldId="368"/>
        </pc:sldMkLst>
        <pc:spChg chg="mod">
          <ac:chgData name="Kshitij Mittal" userId="72d8d152-5978-4d53-a24d-75e0d45bed94" providerId="ADAL" clId="{53A65EE7-5AEE-DC4B-BF80-5B9B9B57F744}" dt="2023-05-24T19:28:22.774" v="251" actId="20577"/>
          <ac:spMkLst>
            <pc:docMk/>
            <pc:sldMk cId="2502523363" sldId="368"/>
            <ac:spMk id="13" creationId="{A45156D4-3922-A0B0-F070-BCF51CE21CE0}"/>
          </ac:spMkLst>
        </pc:spChg>
        <pc:spChg chg="mod">
          <ac:chgData name="Kshitij Mittal" userId="72d8d152-5978-4d53-a24d-75e0d45bed94" providerId="ADAL" clId="{53A65EE7-5AEE-DC4B-BF80-5B9B9B57F744}" dt="2023-05-24T19:27:39.449" v="197" actId="20577"/>
          <ac:spMkLst>
            <pc:docMk/>
            <pc:sldMk cId="2502523363" sldId="368"/>
            <ac:spMk id="21" creationId="{B71E1E19-AE3D-8678-2CBA-E618C26172F1}"/>
          </ac:spMkLst>
        </pc:spChg>
        <pc:picChg chg="mod">
          <ac:chgData name="Kshitij Mittal" userId="72d8d152-5978-4d53-a24d-75e0d45bed94" providerId="ADAL" clId="{53A65EE7-5AEE-DC4B-BF80-5B9B9B57F744}" dt="2023-05-24T19:29:07.718" v="275" actId="1035"/>
          <ac:picMkLst>
            <pc:docMk/>
            <pc:sldMk cId="2502523363" sldId="368"/>
            <ac:picMk id="20" creationId="{31BE8F57-13B9-3B7A-D57C-23117B467C1C}"/>
          </ac:picMkLst>
        </pc:picChg>
      </pc:sldChg>
      <pc:sldChg chg="modSp mod">
        <pc:chgData name="Kshitij Mittal" userId="72d8d152-5978-4d53-a24d-75e0d45bed94" providerId="ADAL" clId="{53A65EE7-5AEE-DC4B-BF80-5B9B9B57F744}" dt="2023-05-24T19:31:35.404" v="323" actId="20577"/>
        <pc:sldMkLst>
          <pc:docMk/>
          <pc:sldMk cId="3749186295" sldId="369"/>
        </pc:sldMkLst>
        <pc:spChg chg="mod">
          <ac:chgData name="Kshitij Mittal" userId="72d8d152-5978-4d53-a24d-75e0d45bed94" providerId="ADAL" clId="{53A65EE7-5AEE-DC4B-BF80-5B9B9B57F744}" dt="2023-05-24T19:30:17.026" v="289" actId="20577"/>
          <ac:spMkLst>
            <pc:docMk/>
            <pc:sldMk cId="3749186295" sldId="369"/>
            <ac:spMk id="5" creationId="{7704E869-967F-3B1B-AC71-180EF92E82BA}"/>
          </ac:spMkLst>
        </pc:spChg>
        <pc:spChg chg="mod">
          <ac:chgData name="Kshitij Mittal" userId="72d8d152-5978-4d53-a24d-75e0d45bed94" providerId="ADAL" clId="{53A65EE7-5AEE-DC4B-BF80-5B9B9B57F744}" dt="2023-05-24T19:31:35.404" v="323" actId="20577"/>
          <ac:spMkLst>
            <pc:docMk/>
            <pc:sldMk cId="3749186295" sldId="369"/>
            <ac:spMk id="10" creationId="{2A83BDBC-8ABA-20CE-89D7-137B3C8E1E1C}"/>
          </ac:spMkLst>
        </pc:spChg>
        <pc:graphicFrameChg chg="mod modGraphic">
          <ac:chgData name="Kshitij Mittal" userId="72d8d152-5978-4d53-a24d-75e0d45bed94" providerId="ADAL" clId="{53A65EE7-5AEE-DC4B-BF80-5B9B9B57F744}" dt="2023-05-24T19:30:36.308" v="297"/>
          <ac:graphicFrameMkLst>
            <pc:docMk/>
            <pc:sldMk cId="3749186295" sldId="369"/>
            <ac:graphicFrameMk id="9" creationId="{619B4C03-720C-DD7C-BEDC-6F9A550526BA}"/>
          </ac:graphicFrameMkLst>
        </pc:graphicFrameChg>
      </pc:sldChg>
      <pc:sldChg chg="addSp delSp modSp mod modAnim">
        <pc:chgData name="Kshitij Mittal" userId="72d8d152-5978-4d53-a24d-75e0d45bed94" providerId="ADAL" clId="{53A65EE7-5AEE-DC4B-BF80-5B9B9B57F744}" dt="2023-05-24T19:29:58.747" v="284" actId="478"/>
        <pc:sldMkLst>
          <pc:docMk/>
          <pc:sldMk cId="993804852" sldId="370"/>
        </pc:sldMkLst>
        <pc:spChg chg="mod">
          <ac:chgData name="Kshitij Mittal" userId="72d8d152-5978-4d53-a24d-75e0d45bed94" providerId="ADAL" clId="{53A65EE7-5AEE-DC4B-BF80-5B9B9B57F744}" dt="2023-05-24T19:28:44.752" v="271" actId="20577"/>
          <ac:spMkLst>
            <pc:docMk/>
            <pc:sldMk cId="993804852" sldId="370"/>
            <ac:spMk id="21" creationId="{2B14CD5A-E5AA-91D0-DDB6-0E2E54F93A56}"/>
          </ac:spMkLst>
        </pc:spChg>
        <pc:spChg chg="add mod">
          <ac:chgData name="Kshitij Mittal" userId="72d8d152-5978-4d53-a24d-75e0d45bed94" providerId="ADAL" clId="{53A65EE7-5AEE-DC4B-BF80-5B9B9B57F744}" dt="2023-05-24T19:28:03.152" v="219" actId="20577"/>
          <ac:spMkLst>
            <pc:docMk/>
            <pc:sldMk cId="993804852" sldId="370"/>
            <ac:spMk id="23" creationId="{9A075BF3-DDC6-E7EF-5B07-70B8AFF7826E}"/>
          </ac:spMkLst>
        </pc:spChg>
        <pc:spChg chg="add mod">
          <ac:chgData name="Kshitij Mittal" userId="72d8d152-5978-4d53-a24d-75e0d45bed94" providerId="ADAL" clId="{53A65EE7-5AEE-DC4B-BF80-5B9B9B57F744}" dt="2023-05-24T19:28:16.761" v="245" actId="20577"/>
          <ac:spMkLst>
            <pc:docMk/>
            <pc:sldMk cId="993804852" sldId="370"/>
            <ac:spMk id="24" creationId="{22CB7E05-7CDB-85DF-8774-DA12CAD902EA}"/>
          </ac:spMkLst>
        </pc:spChg>
        <pc:picChg chg="mod">
          <ac:chgData name="Kshitij Mittal" userId="72d8d152-5978-4d53-a24d-75e0d45bed94" providerId="ADAL" clId="{53A65EE7-5AEE-DC4B-BF80-5B9B9B57F744}" dt="2023-05-24T19:29:55.218" v="283" actId="14100"/>
          <ac:picMkLst>
            <pc:docMk/>
            <pc:sldMk cId="993804852" sldId="370"/>
            <ac:picMk id="20" creationId="{F8793652-3088-081B-E2A2-0899DF0BD593}"/>
          </ac:picMkLst>
        </pc:picChg>
        <pc:picChg chg="add del mod">
          <ac:chgData name="Kshitij Mittal" userId="72d8d152-5978-4d53-a24d-75e0d45bed94" providerId="ADAL" clId="{53A65EE7-5AEE-DC4B-BF80-5B9B9B57F744}" dt="2023-05-24T19:29:58.747" v="284" actId="478"/>
          <ac:picMkLst>
            <pc:docMk/>
            <pc:sldMk cId="993804852" sldId="370"/>
            <ac:picMk id="25" creationId="{4B9A88DF-8CB5-E63A-F5A5-7914C5DB40A7}"/>
          </ac:picMkLst>
        </pc:picChg>
      </pc:sldChg>
      <pc:sldChg chg="add del">
        <pc:chgData name="Kshitij Mittal" userId="72d8d152-5978-4d53-a24d-75e0d45bed94" providerId="ADAL" clId="{53A65EE7-5AEE-DC4B-BF80-5B9B9B57F744}" dt="2023-05-24T19:37:49.478" v="412" actId="2696"/>
        <pc:sldMkLst>
          <pc:docMk/>
          <pc:sldMk cId="2426330277" sldId="3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53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8a6d08dc1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8a6d08dc1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0819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174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Ref idx="1001">
        <a:schemeClr val="bg1"/>
      </p:bgRef>
    </p:bg>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2446900"/>
            <a:ext cx="7717500" cy="16101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4097650"/>
            <a:ext cx="3983700" cy="399300"/>
          </a:xfrm>
          <a:prstGeom prst="rect">
            <a:avLst/>
          </a:prstGeom>
          <a:gradFill>
            <a:gsLst>
              <a:gs pos="0">
                <a:schemeClr val="dk2"/>
              </a:gs>
              <a:gs pos="100000">
                <a:schemeClr val="lt2"/>
              </a:gs>
            </a:gsLst>
            <a:lin ang="10801400" scaled="0"/>
          </a:gra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834879">
            <a:off x="7492949" y="1327208"/>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835340">
            <a:off x="7275692" y="778643"/>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834341">
            <a:off x="8315733" y="1965741"/>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835532">
            <a:off x="7540075" y="1622539"/>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834341">
            <a:off x="8294518" y="851975"/>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835670">
            <a:off x="7135531" y="403944"/>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6"/>
          <p:cNvSpPr/>
          <p:nvPr/>
        </p:nvSpPr>
        <p:spPr>
          <a:xfrm rot="1834879">
            <a:off x="7545846" y="743309"/>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1835340">
            <a:off x="7328589" y="194744"/>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1834341">
            <a:off x="8368630" y="138184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1835532">
            <a:off x="7592972" y="1038640"/>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2" name="Google Shape;5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 name="Google Shape;68;p13"/>
          <p:cNvSpPr txBox="1">
            <a:spLocks noGrp="1"/>
          </p:cNvSpPr>
          <p:nvPr>
            <p:ph type="title" idx="2" hasCustomPrompt="1"/>
          </p:nvPr>
        </p:nvSpPr>
        <p:spPr>
          <a:xfrm>
            <a:off x="720000" y="1455450"/>
            <a:ext cx="1434000" cy="625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3" hasCustomPrompt="1"/>
          </p:nvPr>
        </p:nvSpPr>
        <p:spPr>
          <a:xfrm>
            <a:off x="720000" y="3041200"/>
            <a:ext cx="1434000" cy="625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4" hasCustomPrompt="1"/>
          </p:nvPr>
        </p:nvSpPr>
        <p:spPr>
          <a:xfrm>
            <a:off x="3251937" y="1455450"/>
            <a:ext cx="1434000" cy="625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5" hasCustomPrompt="1"/>
          </p:nvPr>
        </p:nvSpPr>
        <p:spPr>
          <a:xfrm>
            <a:off x="3251937" y="3041201"/>
            <a:ext cx="1434000" cy="625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720000" y="2192675"/>
            <a:ext cx="2243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6"/>
          </p:nvPr>
        </p:nvSpPr>
        <p:spPr>
          <a:xfrm>
            <a:off x="3251937" y="2192675"/>
            <a:ext cx="2243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7"/>
          </p:nvPr>
        </p:nvSpPr>
        <p:spPr>
          <a:xfrm>
            <a:off x="720000" y="3854750"/>
            <a:ext cx="2243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8"/>
          </p:nvPr>
        </p:nvSpPr>
        <p:spPr>
          <a:xfrm>
            <a:off x="3251937" y="3854750"/>
            <a:ext cx="2243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p:nvPr/>
        </p:nvSpPr>
        <p:spPr>
          <a:xfrm rot="1834879">
            <a:off x="7512613" y="842959"/>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rot="1834341">
            <a:off x="8335397" y="1481492"/>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1835532">
            <a:off x="7559739" y="1138290"/>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rot="1835340">
            <a:off x="7295356" y="294394"/>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2347938" y="7686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9"/>
          <p:cNvSpPr txBox="1">
            <a:spLocks noGrp="1"/>
          </p:cNvSpPr>
          <p:nvPr>
            <p:ph type="subTitle" idx="1"/>
          </p:nvPr>
        </p:nvSpPr>
        <p:spPr>
          <a:xfrm>
            <a:off x="2347900" y="191765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9" name="Google Shape;139;p19"/>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Raleway"/>
                <a:ea typeface="Raleway"/>
                <a:cs typeface="Raleway"/>
                <a:sym typeface="Raleway"/>
              </a:rPr>
              <a:t>CREDITS:</a:t>
            </a:r>
            <a:r>
              <a:rPr lang="en" sz="1200">
                <a:solidFill>
                  <a:schemeClr val="dk1"/>
                </a:solidFill>
                <a:latin typeface="Raleway"/>
                <a:ea typeface="Raleway"/>
                <a:cs typeface="Raleway"/>
                <a:sym typeface="Raleway"/>
              </a:rPr>
              <a:t> This presentation template was created by </a:t>
            </a:r>
            <a:r>
              <a:rPr lang="en" sz="1200" b="1" u="sng">
                <a:solidFill>
                  <a:schemeClr val="hlink"/>
                </a:solidFill>
                <a:latin typeface="Raleway"/>
                <a:ea typeface="Raleway"/>
                <a:cs typeface="Raleway"/>
                <a:sym typeface="Raleway"/>
                <a:hlinkClick r:id="rId2"/>
              </a:rPr>
              <a:t>Slidesgo</a:t>
            </a:r>
            <a:r>
              <a:rPr lang="en" sz="1200">
                <a:solidFill>
                  <a:schemeClr val="dk1"/>
                </a:solidFill>
                <a:latin typeface="Raleway"/>
                <a:ea typeface="Raleway"/>
                <a:cs typeface="Raleway"/>
                <a:sym typeface="Raleway"/>
              </a:rPr>
              <a:t>, and includes icons by </a:t>
            </a:r>
            <a:r>
              <a:rPr lang="en" sz="1200" b="1" u="sng">
                <a:solidFill>
                  <a:schemeClr val="dk1"/>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dk1"/>
                </a:solidFill>
                <a:latin typeface="Raleway"/>
                <a:ea typeface="Raleway"/>
                <a:cs typeface="Raleway"/>
                <a:sym typeface="Raleway"/>
              </a:rPr>
              <a:t>, and infographics &amp; images by </a:t>
            </a:r>
            <a:r>
              <a:rPr lang="en" sz="1200" b="1" u="sng">
                <a:solidFill>
                  <a:schemeClr val="dk1"/>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Raleway"/>
                <a:ea typeface="Raleway"/>
                <a:cs typeface="Raleway"/>
                <a:sym typeface="Raleway"/>
              </a:rPr>
              <a:t> </a:t>
            </a:r>
            <a:endParaRPr sz="1200" b="1" u="sng">
              <a:solidFill>
                <a:schemeClr val="dk1"/>
              </a:solidFill>
              <a:latin typeface="Raleway"/>
              <a:ea typeface="Raleway"/>
              <a:cs typeface="Raleway"/>
              <a:sym typeface="Raleway"/>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0"/>
        <p:cNvGrpSpPr/>
        <p:nvPr/>
      </p:nvGrpSpPr>
      <p:grpSpPr>
        <a:xfrm>
          <a:off x="0" y="0"/>
          <a:ext cx="0" cy="0"/>
          <a:chOff x="0" y="0"/>
          <a:chExt cx="0" cy="0"/>
        </a:xfrm>
      </p:grpSpPr>
      <p:sp>
        <p:nvSpPr>
          <p:cNvPr id="141" name="Google Shape;141;p20"/>
          <p:cNvSpPr/>
          <p:nvPr/>
        </p:nvSpPr>
        <p:spPr>
          <a:xfrm rot="1834879">
            <a:off x="7414291" y="4221346"/>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1835340">
            <a:off x="7197034" y="3672781"/>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1834341">
            <a:off x="8237075" y="4859879"/>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rot="1835532">
            <a:off x="7461417" y="4516677"/>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1834341">
            <a:off x="8215860" y="3746113"/>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rot="1835670">
            <a:off x="7056873" y="3298082"/>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rot="1834879">
            <a:off x="531693" y="1319483"/>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rot="1835340">
            <a:off x="314436" y="770918"/>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rot="1834341">
            <a:off x="1354477" y="1958016"/>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rot="1835532">
            <a:off x="578819" y="1614814"/>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rot="1834341">
            <a:off x="1333262" y="844250"/>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rot="1835670">
            <a:off x="174275" y="396219"/>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1pPr>
            <a:lvl2pPr lvl="1"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2pPr>
            <a:lvl3pPr lvl="2"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3pPr>
            <a:lvl4pPr lvl="3"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4pPr>
            <a:lvl5pPr lvl="4"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5pPr>
            <a:lvl6pPr lvl="5"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6pPr>
            <a:lvl7pPr lvl="6"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7pPr>
            <a:lvl8pPr lvl="7"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8pPr>
            <a:lvl9pPr lvl="8"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1pPr>
            <a:lvl2pPr marL="914400" lvl="1" indent="-304800">
              <a:lnSpc>
                <a:spcPct val="100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2pPr>
            <a:lvl3pPr marL="1371600" lvl="2" indent="-304800">
              <a:lnSpc>
                <a:spcPct val="100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3pPr>
            <a:lvl4pPr marL="1828800" lvl="3" indent="-304800">
              <a:lnSpc>
                <a:spcPct val="100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4pPr>
            <a:lvl5pPr marL="2286000" lvl="4" indent="-304800">
              <a:lnSpc>
                <a:spcPct val="100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5pPr>
            <a:lvl6pPr marL="2743200" lvl="5" indent="-304800">
              <a:lnSpc>
                <a:spcPct val="100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6pPr>
            <a:lvl7pPr marL="3200400" lvl="6" indent="-304800">
              <a:lnSpc>
                <a:spcPct val="100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7pPr>
            <a:lvl8pPr marL="3657600" lvl="7" indent="-304800">
              <a:lnSpc>
                <a:spcPct val="100000"/>
              </a:lnSpc>
              <a:spcBef>
                <a:spcPts val="160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8pPr>
            <a:lvl9pPr marL="4114800" lvl="8" indent="-304800">
              <a:lnSpc>
                <a:spcPct val="100000"/>
              </a:lnSpc>
              <a:spcBef>
                <a:spcPts val="1600"/>
              </a:spcBef>
              <a:spcAft>
                <a:spcPts val="160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8" r:id="rId5"/>
    <p:sldLayoutId id="2147483659" r:id="rId6"/>
    <p:sldLayoutId id="2147483660" r:id="rId7"/>
    <p:sldLayoutId id="2147483665" r:id="rId8"/>
    <p:sldLayoutId id="214748366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hyperlink" Target="https://github.com/kshitij-mittal/automatic-essay-grading-DL" TargetMode="Externa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p:nvSpPr>
          <p:cNvPr id="167" name="Google Shape;167;p25"/>
          <p:cNvSpPr txBox="1">
            <a:spLocks noGrp="1"/>
          </p:cNvSpPr>
          <p:nvPr>
            <p:ph type="ctrTitle"/>
          </p:nvPr>
        </p:nvSpPr>
        <p:spPr>
          <a:xfrm>
            <a:off x="4172901" y="2444601"/>
            <a:ext cx="3859007" cy="17534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Machine Learning &amp; Predictive Analytics</a:t>
            </a:r>
            <a:br>
              <a:rPr lang="en-US" sz="4000" dirty="0"/>
            </a:br>
            <a:br>
              <a:rPr lang="en-US" sz="5400" dirty="0">
                <a:solidFill>
                  <a:schemeClr val="tx2"/>
                </a:solidFill>
              </a:rPr>
            </a:br>
            <a:r>
              <a:rPr lang="en-US" sz="3200" dirty="0">
                <a:solidFill>
                  <a:schemeClr val="tx2"/>
                </a:solidFill>
              </a:rPr>
              <a:t>Final Project Report</a:t>
            </a:r>
            <a:endParaRPr lang="en-US" sz="5400" dirty="0">
              <a:solidFill>
                <a:schemeClr val="dk2"/>
              </a:solidFill>
            </a:endParaRPr>
          </a:p>
        </p:txBody>
      </p:sp>
      <p:sp>
        <p:nvSpPr>
          <p:cNvPr id="168" name="Google Shape;168;p25"/>
          <p:cNvSpPr txBox="1">
            <a:spLocks noGrp="1"/>
          </p:cNvSpPr>
          <p:nvPr>
            <p:ph type="subTitle" idx="1"/>
          </p:nvPr>
        </p:nvSpPr>
        <p:spPr>
          <a:xfrm>
            <a:off x="4289299" y="4243537"/>
            <a:ext cx="2976228" cy="3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dirty="0"/>
              <a:t>May 25, 2023 | Chicago, Illinois</a:t>
            </a:r>
          </a:p>
        </p:txBody>
      </p:sp>
      <p:sp>
        <p:nvSpPr>
          <p:cNvPr id="4" name="TextBox 3">
            <a:extLst>
              <a:ext uri="{FF2B5EF4-FFF2-40B4-BE49-F238E27FC236}">
                <a16:creationId xmlns:a16="http://schemas.microsoft.com/office/drawing/2014/main" id="{B6F54819-B201-33DF-0B41-B5C0CF0B3574}"/>
              </a:ext>
            </a:extLst>
          </p:cNvPr>
          <p:cNvSpPr txBox="1"/>
          <p:nvPr/>
        </p:nvSpPr>
        <p:spPr>
          <a:xfrm>
            <a:off x="7832187" y="2074333"/>
            <a:ext cx="184731" cy="307777"/>
          </a:xfrm>
          <a:prstGeom prst="rect">
            <a:avLst/>
          </a:prstGeom>
          <a:noFill/>
        </p:spPr>
        <p:txBody>
          <a:bodyPr wrap="none" rtlCol="0">
            <a:spAutoFit/>
          </a:bodyPr>
          <a:lstStyle/>
          <a:p>
            <a:endParaRPr lang="en-US"/>
          </a:p>
        </p:txBody>
      </p:sp>
      <p:pic>
        <p:nvPicPr>
          <p:cNvPr id="3" name="Picture 2" descr="A picture containing person&#10;&#10;Description automatically generated">
            <a:extLst>
              <a:ext uri="{FF2B5EF4-FFF2-40B4-BE49-F238E27FC236}">
                <a16:creationId xmlns:a16="http://schemas.microsoft.com/office/drawing/2014/main" id="{BBE9FD4F-326E-EF70-D9D7-4679684A5388}"/>
              </a:ext>
            </a:extLst>
          </p:cNvPr>
          <p:cNvPicPr>
            <a:picLocks noChangeAspect="1"/>
          </p:cNvPicPr>
          <p:nvPr/>
        </p:nvPicPr>
        <p:blipFill rotWithShape="1">
          <a:blip r:embed="rId3" cstate="print">
            <a:alphaModFix amt="85000"/>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l="15550" r="14848"/>
          <a:stretch/>
        </p:blipFill>
        <p:spPr>
          <a:xfrm>
            <a:off x="323675" y="730648"/>
            <a:ext cx="3579457" cy="4024922"/>
          </a:xfrm>
          <a:prstGeom prst="rect">
            <a:avLst/>
          </a:prstGeom>
        </p:spPr>
      </p:pic>
      <p:sp>
        <p:nvSpPr>
          <p:cNvPr id="5" name="TextBox 4">
            <a:extLst>
              <a:ext uri="{FF2B5EF4-FFF2-40B4-BE49-F238E27FC236}">
                <a16:creationId xmlns:a16="http://schemas.microsoft.com/office/drawing/2014/main" id="{9B2179E3-D5AE-2A23-CF88-1B0DFC59ADBD}"/>
              </a:ext>
            </a:extLst>
          </p:cNvPr>
          <p:cNvSpPr txBox="1"/>
          <p:nvPr/>
        </p:nvSpPr>
        <p:spPr>
          <a:xfrm>
            <a:off x="4211668" y="4649011"/>
            <a:ext cx="1003801" cy="276999"/>
          </a:xfrm>
          <a:prstGeom prst="rect">
            <a:avLst/>
          </a:prstGeom>
          <a:noFill/>
        </p:spPr>
        <p:txBody>
          <a:bodyPr wrap="none" lIns="91440" tIns="45720" rIns="91440" bIns="45720" rtlCol="0" anchor="t">
            <a:spAutoFit/>
          </a:bodyPr>
          <a:lstStyle/>
          <a:p>
            <a:r>
              <a:rPr lang="en-US" sz="1200" dirty="0">
                <a:solidFill>
                  <a:schemeClr val="tx2">
                    <a:lumMod val="60000"/>
                    <a:lumOff val="40000"/>
                  </a:schemeClr>
                </a:solidFill>
              </a:rPr>
              <a:t>Kshitij Mittal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4D1A70-20F5-1D0A-2B01-C1EAEDF79DE5}"/>
              </a:ext>
            </a:extLst>
          </p:cNvPr>
          <p:cNvSpPr/>
          <p:nvPr/>
        </p:nvSpPr>
        <p:spPr>
          <a:xfrm>
            <a:off x="0" y="-1"/>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54792B-F2FC-361E-046C-BBB641FE2F5C}"/>
              </a:ext>
            </a:extLst>
          </p:cNvPr>
          <p:cNvPicPr>
            <a:picLocks noChangeAspect="1"/>
          </p:cNvPicPr>
          <p:nvPr/>
        </p:nvPicPr>
        <p:blipFill>
          <a:blip r:embed="rId2"/>
          <a:stretch>
            <a:fillRect/>
          </a:stretch>
        </p:blipFill>
        <p:spPr>
          <a:xfrm>
            <a:off x="50270" y="753573"/>
            <a:ext cx="4620533" cy="4299902"/>
          </a:xfrm>
          <a:prstGeom prst="rect">
            <a:avLst/>
          </a:prstGeom>
        </p:spPr>
      </p:pic>
      <p:sp>
        <p:nvSpPr>
          <p:cNvPr id="7" name="Title 1">
            <a:extLst>
              <a:ext uri="{FF2B5EF4-FFF2-40B4-BE49-F238E27FC236}">
                <a16:creationId xmlns:a16="http://schemas.microsoft.com/office/drawing/2014/main" id="{244C751A-836C-8F5C-2706-22DDBA115334}"/>
              </a:ext>
            </a:extLst>
          </p:cNvPr>
          <p:cNvSpPr>
            <a:spLocks noGrp="1"/>
          </p:cNvSpPr>
          <p:nvPr>
            <p:ph type="title"/>
          </p:nvPr>
        </p:nvSpPr>
        <p:spPr>
          <a:xfrm>
            <a:off x="139384" y="27592"/>
            <a:ext cx="3582952" cy="466023"/>
          </a:xfrm>
        </p:spPr>
        <p:txBody>
          <a:bodyPr/>
          <a:lstStyle/>
          <a:p>
            <a:r>
              <a:rPr lang="en-US" sz="2000" b="1" dirty="0">
                <a:solidFill>
                  <a:schemeClr val="bg1"/>
                </a:solidFill>
              </a:rPr>
              <a:t>Model Selection: CNN+LSTM Architecture</a:t>
            </a:r>
            <a:endParaRPr lang="en-US" sz="1400" b="1" dirty="0">
              <a:solidFill>
                <a:schemeClr val="bg1"/>
              </a:solidFill>
            </a:endParaRPr>
          </a:p>
        </p:txBody>
      </p:sp>
      <p:sp>
        <p:nvSpPr>
          <p:cNvPr id="10" name="Rectangle 9">
            <a:extLst>
              <a:ext uri="{FF2B5EF4-FFF2-40B4-BE49-F238E27FC236}">
                <a16:creationId xmlns:a16="http://schemas.microsoft.com/office/drawing/2014/main" id="{BFCB004E-2BAE-7783-3FAB-E30081869C97}"/>
              </a:ext>
            </a:extLst>
          </p:cNvPr>
          <p:cNvSpPr/>
          <p:nvPr/>
        </p:nvSpPr>
        <p:spPr>
          <a:xfrm>
            <a:off x="-12103" y="1107274"/>
            <a:ext cx="4733175" cy="221905"/>
          </a:xfrm>
          <a:prstGeom prst="rect">
            <a:avLst/>
          </a:prstGeom>
          <a:solidFill>
            <a:schemeClr val="tx2">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5">
                    <a:lumMod val="50000"/>
                  </a:schemeClr>
                </a:solidFill>
              </a:rPr>
              <a:t>Glove Embedding</a:t>
            </a:r>
          </a:p>
        </p:txBody>
      </p:sp>
      <p:sp>
        <p:nvSpPr>
          <p:cNvPr id="12" name="Rectangle 11">
            <a:extLst>
              <a:ext uri="{FF2B5EF4-FFF2-40B4-BE49-F238E27FC236}">
                <a16:creationId xmlns:a16="http://schemas.microsoft.com/office/drawing/2014/main" id="{04CEE479-5881-DA90-7144-524F212A323C}"/>
              </a:ext>
            </a:extLst>
          </p:cNvPr>
          <p:cNvSpPr/>
          <p:nvPr/>
        </p:nvSpPr>
        <p:spPr>
          <a:xfrm>
            <a:off x="-12103" y="1407265"/>
            <a:ext cx="4733175" cy="221905"/>
          </a:xfrm>
          <a:prstGeom prst="rect">
            <a:avLst/>
          </a:prstGeom>
          <a:solidFill>
            <a:schemeClr val="tx2">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dirty="0">
              <a:solidFill>
                <a:schemeClr val="accent5">
                  <a:lumMod val="50000"/>
                </a:schemeClr>
              </a:solidFill>
            </a:endParaRPr>
          </a:p>
        </p:txBody>
      </p:sp>
      <p:sp>
        <p:nvSpPr>
          <p:cNvPr id="13" name="Rectangle 12">
            <a:extLst>
              <a:ext uri="{FF2B5EF4-FFF2-40B4-BE49-F238E27FC236}">
                <a16:creationId xmlns:a16="http://schemas.microsoft.com/office/drawing/2014/main" id="{A45156D4-3922-A0B0-F070-BCF51CE21CE0}"/>
              </a:ext>
            </a:extLst>
          </p:cNvPr>
          <p:cNvSpPr/>
          <p:nvPr/>
        </p:nvSpPr>
        <p:spPr>
          <a:xfrm>
            <a:off x="-12103" y="2959994"/>
            <a:ext cx="4733175" cy="221905"/>
          </a:xfrm>
          <a:prstGeom prst="rect">
            <a:avLst/>
          </a:prstGeom>
          <a:solidFill>
            <a:schemeClr val="tx2">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5">
                    <a:lumMod val="50000"/>
                  </a:schemeClr>
                </a:solidFill>
              </a:rPr>
              <a:t>Batch Normalization</a:t>
            </a:r>
          </a:p>
        </p:txBody>
      </p:sp>
      <p:sp>
        <p:nvSpPr>
          <p:cNvPr id="14" name="Rectangle 13">
            <a:extLst>
              <a:ext uri="{FF2B5EF4-FFF2-40B4-BE49-F238E27FC236}">
                <a16:creationId xmlns:a16="http://schemas.microsoft.com/office/drawing/2014/main" id="{298DFECF-7731-EB72-54AE-9EE47FCB3B6E}"/>
              </a:ext>
            </a:extLst>
          </p:cNvPr>
          <p:cNvSpPr/>
          <p:nvPr/>
        </p:nvSpPr>
        <p:spPr>
          <a:xfrm>
            <a:off x="-12103" y="4817878"/>
            <a:ext cx="4733175" cy="271842"/>
          </a:xfrm>
          <a:prstGeom prst="rect">
            <a:avLst/>
          </a:prstGeom>
          <a:solidFill>
            <a:schemeClr val="tx2">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5">
                    <a:lumMod val="50000"/>
                  </a:schemeClr>
                </a:solidFill>
              </a:rPr>
              <a:t>Dense output layer – 6 units</a:t>
            </a:r>
          </a:p>
        </p:txBody>
      </p:sp>
      <p:sp>
        <p:nvSpPr>
          <p:cNvPr id="6" name="Rectangle 5">
            <a:extLst>
              <a:ext uri="{FF2B5EF4-FFF2-40B4-BE49-F238E27FC236}">
                <a16:creationId xmlns:a16="http://schemas.microsoft.com/office/drawing/2014/main" id="{9D2EC584-DBC9-2679-E23C-E72EE3E38A10}"/>
              </a:ext>
            </a:extLst>
          </p:cNvPr>
          <p:cNvSpPr/>
          <p:nvPr/>
        </p:nvSpPr>
        <p:spPr>
          <a:xfrm>
            <a:off x="4615867" y="-4"/>
            <a:ext cx="109872" cy="5143504"/>
          </a:xfrm>
          <a:prstGeom prst="rect">
            <a:avLst/>
          </a:prstGeom>
          <a:solidFill>
            <a:schemeClr val="accent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1BE8F57-13B9-3B7A-D57C-23117B467C1C}"/>
              </a:ext>
            </a:extLst>
          </p:cNvPr>
          <p:cNvPicPr>
            <a:picLocks noChangeAspect="1"/>
          </p:cNvPicPr>
          <p:nvPr/>
        </p:nvPicPr>
        <p:blipFill>
          <a:blip r:embed="rId3"/>
          <a:stretch>
            <a:fillRect/>
          </a:stretch>
        </p:blipFill>
        <p:spPr>
          <a:xfrm>
            <a:off x="4810187" y="72975"/>
            <a:ext cx="4219600" cy="3137206"/>
          </a:xfrm>
          <a:prstGeom prst="rect">
            <a:avLst/>
          </a:prstGeom>
        </p:spPr>
      </p:pic>
      <p:sp>
        <p:nvSpPr>
          <p:cNvPr id="21" name="Google Shape;353;p40">
            <a:extLst>
              <a:ext uri="{FF2B5EF4-FFF2-40B4-BE49-F238E27FC236}">
                <a16:creationId xmlns:a16="http://schemas.microsoft.com/office/drawing/2014/main" id="{B71E1E19-AE3D-8678-2CBA-E618C26172F1}"/>
              </a:ext>
            </a:extLst>
          </p:cNvPr>
          <p:cNvSpPr txBox="1"/>
          <p:nvPr/>
        </p:nvSpPr>
        <p:spPr>
          <a:xfrm flipH="1">
            <a:off x="4791791" y="3283157"/>
            <a:ext cx="4003628" cy="1056658"/>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100" b="1" dirty="0">
                <a:solidFill>
                  <a:schemeClr val="bg1">
                    <a:lumMod val="50000"/>
                  </a:schemeClr>
                </a:solidFill>
                <a:latin typeface="Raleway"/>
                <a:sym typeface="Raleway"/>
              </a:rPr>
              <a:t>Number of Epochs:	30</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Batch Size:		64 essays</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Processing time:	~3000 seconds</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Validation Split:	20%</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Text was fed into the model through two inputs, both going through 2 different LSTM_+ CNN combinations (different number of units and kernels)</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The outputs were then flattened and concatenated before passing through a series of 5 dense and 3 batch normalization layers</a:t>
            </a:r>
            <a:endParaRPr lang="en-US" sz="1100" dirty="0">
              <a:solidFill>
                <a:schemeClr val="bg1">
                  <a:lumMod val="50000"/>
                </a:schemeClr>
              </a:solidFill>
              <a:latin typeface="Raleway"/>
              <a:sym typeface="Raleway"/>
            </a:endParaRPr>
          </a:p>
          <a:p>
            <a:endParaRPr lang="en-US" sz="1200" dirty="0">
              <a:solidFill>
                <a:schemeClr val="bg1">
                  <a:lumMod val="50000"/>
                </a:schemeClr>
              </a:solidFill>
              <a:latin typeface="Raleway"/>
              <a:sym typeface="Raleway"/>
            </a:endParaRPr>
          </a:p>
        </p:txBody>
      </p:sp>
    </p:spTree>
    <p:extLst>
      <p:ext uri="{BB962C8B-B14F-4D97-AF65-F5344CB8AC3E}">
        <p14:creationId xmlns:p14="http://schemas.microsoft.com/office/powerpoint/2010/main" val="250252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4D1A70-20F5-1D0A-2B01-C1EAEDF79DE5}"/>
              </a:ext>
            </a:extLst>
          </p:cNvPr>
          <p:cNvSpPr/>
          <p:nvPr/>
        </p:nvSpPr>
        <p:spPr>
          <a:xfrm>
            <a:off x="0" y="-1"/>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6262BD-B07A-BBA4-3DD7-9806306CE490}"/>
              </a:ext>
            </a:extLst>
          </p:cNvPr>
          <p:cNvPicPr>
            <a:picLocks noChangeAspect="1"/>
          </p:cNvPicPr>
          <p:nvPr/>
        </p:nvPicPr>
        <p:blipFill>
          <a:blip r:embed="rId2"/>
          <a:stretch>
            <a:fillRect/>
          </a:stretch>
        </p:blipFill>
        <p:spPr>
          <a:xfrm>
            <a:off x="1117367" y="412052"/>
            <a:ext cx="3293458" cy="4731447"/>
          </a:xfrm>
          <a:prstGeom prst="rect">
            <a:avLst/>
          </a:prstGeom>
        </p:spPr>
      </p:pic>
      <p:sp>
        <p:nvSpPr>
          <p:cNvPr id="11" name="Rectangle 10">
            <a:extLst>
              <a:ext uri="{FF2B5EF4-FFF2-40B4-BE49-F238E27FC236}">
                <a16:creationId xmlns:a16="http://schemas.microsoft.com/office/drawing/2014/main" id="{92F1B125-D7DD-809B-CEC5-5BBB228C55B2}"/>
              </a:ext>
            </a:extLst>
          </p:cNvPr>
          <p:cNvSpPr/>
          <p:nvPr/>
        </p:nvSpPr>
        <p:spPr>
          <a:xfrm>
            <a:off x="-1" y="697612"/>
            <a:ext cx="4615867" cy="254495"/>
          </a:xfrm>
          <a:prstGeom prst="rect">
            <a:avLst/>
          </a:prstGeom>
          <a:solidFill>
            <a:srgbClr val="FFFD7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5">
                    <a:lumMod val="50000"/>
                  </a:schemeClr>
                </a:solidFill>
              </a:rPr>
              <a:t>Glove Embedding</a:t>
            </a:r>
          </a:p>
        </p:txBody>
      </p:sp>
      <p:sp>
        <p:nvSpPr>
          <p:cNvPr id="15" name="Rectangle 14">
            <a:extLst>
              <a:ext uri="{FF2B5EF4-FFF2-40B4-BE49-F238E27FC236}">
                <a16:creationId xmlns:a16="http://schemas.microsoft.com/office/drawing/2014/main" id="{53FF201B-516B-7E7F-5E52-8EDAE11A1C30}"/>
              </a:ext>
            </a:extLst>
          </p:cNvPr>
          <p:cNvSpPr/>
          <p:nvPr/>
        </p:nvSpPr>
        <p:spPr>
          <a:xfrm>
            <a:off x="-1" y="1338606"/>
            <a:ext cx="4615867" cy="254495"/>
          </a:xfrm>
          <a:prstGeom prst="rect">
            <a:avLst/>
          </a:prstGeom>
          <a:solidFill>
            <a:srgbClr val="FFFD7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5">
                    <a:lumMod val="50000"/>
                  </a:schemeClr>
                </a:solidFill>
              </a:rPr>
              <a:t>BiGRU Layer</a:t>
            </a:r>
          </a:p>
        </p:txBody>
      </p:sp>
      <p:sp>
        <p:nvSpPr>
          <p:cNvPr id="16" name="Rectangle 15">
            <a:extLst>
              <a:ext uri="{FF2B5EF4-FFF2-40B4-BE49-F238E27FC236}">
                <a16:creationId xmlns:a16="http://schemas.microsoft.com/office/drawing/2014/main" id="{F6A59FB3-CA3C-13A7-C4D7-3D61230AD9BF}"/>
              </a:ext>
            </a:extLst>
          </p:cNvPr>
          <p:cNvSpPr/>
          <p:nvPr/>
        </p:nvSpPr>
        <p:spPr>
          <a:xfrm>
            <a:off x="-1" y="4804142"/>
            <a:ext cx="4615867" cy="311766"/>
          </a:xfrm>
          <a:prstGeom prst="rect">
            <a:avLst/>
          </a:prstGeom>
          <a:solidFill>
            <a:srgbClr val="FFFD7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5">
                    <a:lumMod val="50000"/>
                  </a:schemeClr>
                </a:solidFill>
              </a:rPr>
              <a:t>Dense output layer – 6 units</a:t>
            </a:r>
          </a:p>
        </p:txBody>
      </p:sp>
      <p:sp>
        <p:nvSpPr>
          <p:cNvPr id="19" name="Rectangle 18">
            <a:extLst>
              <a:ext uri="{FF2B5EF4-FFF2-40B4-BE49-F238E27FC236}">
                <a16:creationId xmlns:a16="http://schemas.microsoft.com/office/drawing/2014/main" id="{FADFC408-4C14-0B28-30FA-25E7941E896D}"/>
              </a:ext>
            </a:extLst>
          </p:cNvPr>
          <p:cNvSpPr/>
          <p:nvPr/>
        </p:nvSpPr>
        <p:spPr>
          <a:xfrm>
            <a:off x="4615867" y="-4"/>
            <a:ext cx="109872" cy="5143504"/>
          </a:xfrm>
          <a:prstGeom prst="rect">
            <a:avLst/>
          </a:prstGeom>
          <a:solidFill>
            <a:schemeClr val="accent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53;p40">
            <a:extLst>
              <a:ext uri="{FF2B5EF4-FFF2-40B4-BE49-F238E27FC236}">
                <a16:creationId xmlns:a16="http://schemas.microsoft.com/office/drawing/2014/main" id="{2B14CD5A-E5AA-91D0-DDB6-0E2E54F93A56}"/>
              </a:ext>
            </a:extLst>
          </p:cNvPr>
          <p:cNvSpPr txBox="1"/>
          <p:nvPr/>
        </p:nvSpPr>
        <p:spPr>
          <a:xfrm flipH="1">
            <a:off x="4791791" y="3020435"/>
            <a:ext cx="4003628" cy="1056658"/>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100" b="1" dirty="0">
                <a:solidFill>
                  <a:schemeClr val="bg1">
                    <a:lumMod val="50000"/>
                  </a:schemeClr>
                </a:solidFill>
                <a:latin typeface="Raleway"/>
                <a:sym typeface="Raleway"/>
              </a:rPr>
              <a:t>Number of Epochs:	40</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Batch Size:		64 essays</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Processing time:	~4000 seconds</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Validation Split:	20%</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Outputs from the BiGRU layer were both average and max pooled, and later concatenated</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The outputs were then processed through a series of 4 dense and batch normalization layers, ultimately ending with a dense layer with 6 units (for 6 outputs)</a:t>
            </a:r>
            <a:endParaRPr lang="en-US" sz="1100" dirty="0">
              <a:solidFill>
                <a:schemeClr val="bg1">
                  <a:lumMod val="50000"/>
                </a:schemeClr>
              </a:solidFill>
              <a:latin typeface="Raleway"/>
              <a:sym typeface="Raleway"/>
            </a:endParaRPr>
          </a:p>
          <a:p>
            <a:endParaRPr lang="en-US" sz="1200" dirty="0">
              <a:solidFill>
                <a:schemeClr val="bg1">
                  <a:lumMod val="50000"/>
                </a:schemeClr>
              </a:solidFill>
              <a:latin typeface="Raleway"/>
              <a:sym typeface="Raleway"/>
            </a:endParaRPr>
          </a:p>
        </p:txBody>
      </p:sp>
      <p:sp>
        <p:nvSpPr>
          <p:cNvPr id="22" name="Title 1">
            <a:extLst>
              <a:ext uri="{FF2B5EF4-FFF2-40B4-BE49-F238E27FC236}">
                <a16:creationId xmlns:a16="http://schemas.microsoft.com/office/drawing/2014/main" id="{95AB70AA-58D2-194A-6759-76B05C007871}"/>
              </a:ext>
            </a:extLst>
          </p:cNvPr>
          <p:cNvSpPr>
            <a:spLocks noGrp="1"/>
          </p:cNvSpPr>
          <p:nvPr>
            <p:ph type="title"/>
          </p:nvPr>
        </p:nvSpPr>
        <p:spPr>
          <a:xfrm>
            <a:off x="139384" y="27592"/>
            <a:ext cx="3582952" cy="466023"/>
          </a:xfrm>
        </p:spPr>
        <p:txBody>
          <a:bodyPr/>
          <a:lstStyle/>
          <a:p>
            <a:r>
              <a:rPr lang="en-US" sz="2000" b="1" dirty="0">
                <a:solidFill>
                  <a:schemeClr val="bg1"/>
                </a:solidFill>
              </a:rPr>
              <a:t>Model Selection: </a:t>
            </a:r>
            <a:br>
              <a:rPr lang="en-US" sz="2000" b="1" dirty="0">
                <a:solidFill>
                  <a:schemeClr val="bg1"/>
                </a:solidFill>
              </a:rPr>
            </a:br>
            <a:r>
              <a:rPr lang="en-US" sz="2000" b="1" dirty="0">
                <a:solidFill>
                  <a:schemeClr val="bg1"/>
                </a:solidFill>
              </a:rPr>
              <a:t>BiGRU</a:t>
            </a:r>
            <a:endParaRPr lang="en-US" sz="1400" b="1" dirty="0">
              <a:solidFill>
                <a:schemeClr val="bg1"/>
              </a:solidFill>
            </a:endParaRPr>
          </a:p>
        </p:txBody>
      </p:sp>
      <p:sp>
        <p:nvSpPr>
          <p:cNvPr id="23" name="Rectangle 22">
            <a:extLst>
              <a:ext uri="{FF2B5EF4-FFF2-40B4-BE49-F238E27FC236}">
                <a16:creationId xmlns:a16="http://schemas.microsoft.com/office/drawing/2014/main" id="{9A075BF3-DDC6-E7EF-5B07-70B8AFF7826E}"/>
              </a:ext>
            </a:extLst>
          </p:cNvPr>
          <p:cNvSpPr/>
          <p:nvPr/>
        </p:nvSpPr>
        <p:spPr>
          <a:xfrm>
            <a:off x="-1" y="2623629"/>
            <a:ext cx="4615867" cy="254495"/>
          </a:xfrm>
          <a:prstGeom prst="rect">
            <a:avLst/>
          </a:prstGeom>
          <a:solidFill>
            <a:srgbClr val="FFFD7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5">
                    <a:lumMod val="50000"/>
                  </a:schemeClr>
                </a:solidFill>
              </a:rPr>
              <a:t>Batch Normalization</a:t>
            </a:r>
          </a:p>
        </p:txBody>
      </p:sp>
      <p:sp>
        <p:nvSpPr>
          <p:cNvPr id="24" name="Rectangle 23">
            <a:extLst>
              <a:ext uri="{FF2B5EF4-FFF2-40B4-BE49-F238E27FC236}">
                <a16:creationId xmlns:a16="http://schemas.microsoft.com/office/drawing/2014/main" id="{22CB7E05-7CDB-85DF-8774-DA12CAD902EA}"/>
              </a:ext>
            </a:extLst>
          </p:cNvPr>
          <p:cNvSpPr/>
          <p:nvPr/>
        </p:nvSpPr>
        <p:spPr>
          <a:xfrm>
            <a:off x="-1" y="1649720"/>
            <a:ext cx="4615867" cy="254495"/>
          </a:xfrm>
          <a:prstGeom prst="rect">
            <a:avLst/>
          </a:prstGeom>
          <a:solidFill>
            <a:srgbClr val="FFFD7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chemeClr val="accent5">
                    <a:lumMod val="50000"/>
                  </a:schemeClr>
                </a:solidFill>
              </a:rPr>
              <a:t>Avg + Max Pooling</a:t>
            </a:r>
          </a:p>
        </p:txBody>
      </p:sp>
      <p:pic>
        <p:nvPicPr>
          <p:cNvPr id="20" name="Picture 19">
            <a:extLst>
              <a:ext uri="{FF2B5EF4-FFF2-40B4-BE49-F238E27FC236}">
                <a16:creationId xmlns:a16="http://schemas.microsoft.com/office/drawing/2014/main" id="{F8793652-3088-081B-E2A2-0899DF0BD593}"/>
              </a:ext>
            </a:extLst>
          </p:cNvPr>
          <p:cNvPicPr>
            <a:picLocks noChangeAspect="1"/>
          </p:cNvPicPr>
          <p:nvPr/>
        </p:nvPicPr>
        <p:blipFill>
          <a:blip r:embed="rId3"/>
          <a:stretch>
            <a:fillRect/>
          </a:stretch>
        </p:blipFill>
        <p:spPr>
          <a:xfrm>
            <a:off x="4820908" y="72974"/>
            <a:ext cx="4222045" cy="2615362"/>
          </a:xfrm>
          <a:prstGeom prst="rect">
            <a:avLst/>
          </a:prstGeom>
        </p:spPr>
      </p:pic>
    </p:spTree>
    <p:extLst>
      <p:ext uri="{BB962C8B-B14F-4D97-AF65-F5344CB8AC3E}">
        <p14:creationId xmlns:p14="http://schemas.microsoft.com/office/powerpoint/2010/main" val="99380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21" grpId="0"/>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DB5B01A-CE14-A8B6-A655-80E169E7AAAA}"/>
              </a:ext>
            </a:extLst>
          </p:cNvPr>
          <p:cNvSpPr/>
          <p:nvPr/>
        </p:nvSpPr>
        <p:spPr>
          <a:xfrm>
            <a:off x="0" y="-1"/>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4F30DED-CCBB-48DA-997F-4E7235022AA2}"/>
              </a:ext>
            </a:extLst>
          </p:cNvPr>
          <p:cNvPicPr>
            <a:picLocks noChangeAspect="1"/>
          </p:cNvPicPr>
          <p:nvPr/>
        </p:nvPicPr>
        <p:blipFill>
          <a:blip r:embed="rId2"/>
          <a:stretch>
            <a:fillRect/>
          </a:stretch>
        </p:blipFill>
        <p:spPr>
          <a:xfrm>
            <a:off x="27767" y="930586"/>
            <a:ext cx="9125477" cy="2340515"/>
          </a:xfrm>
          <a:prstGeom prst="rect">
            <a:avLst/>
          </a:prstGeom>
        </p:spPr>
      </p:pic>
      <p:sp>
        <p:nvSpPr>
          <p:cNvPr id="7" name="Rectangle 6">
            <a:extLst>
              <a:ext uri="{FF2B5EF4-FFF2-40B4-BE49-F238E27FC236}">
                <a16:creationId xmlns:a16="http://schemas.microsoft.com/office/drawing/2014/main" id="{98C5D300-4A57-E618-9DE2-57B27087775D}"/>
              </a:ext>
            </a:extLst>
          </p:cNvPr>
          <p:cNvSpPr/>
          <p:nvPr/>
        </p:nvSpPr>
        <p:spPr>
          <a:xfrm>
            <a:off x="-9245" y="1417244"/>
            <a:ext cx="9162489" cy="327324"/>
          </a:xfrm>
          <a:prstGeom prst="rect">
            <a:avLst/>
          </a:prstGeom>
          <a:solidFill>
            <a:srgbClr val="FF7E79">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dirty="0">
              <a:solidFill>
                <a:schemeClr val="accent5">
                  <a:lumMod val="50000"/>
                </a:schemeClr>
              </a:solidFill>
            </a:endParaRPr>
          </a:p>
        </p:txBody>
      </p:sp>
      <p:sp>
        <p:nvSpPr>
          <p:cNvPr id="9" name="Google Shape;353;p40">
            <a:extLst>
              <a:ext uri="{FF2B5EF4-FFF2-40B4-BE49-F238E27FC236}">
                <a16:creationId xmlns:a16="http://schemas.microsoft.com/office/drawing/2014/main" id="{1C0B7F4A-CFBA-D7D2-1EA3-FFC319DDB925}"/>
              </a:ext>
            </a:extLst>
          </p:cNvPr>
          <p:cNvSpPr txBox="1"/>
          <p:nvPr/>
        </p:nvSpPr>
        <p:spPr>
          <a:xfrm flipH="1">
            <a:off x="27767" y="3471800"/>
            <a:ext cx="5015947" cy="1056658"/>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100" b="1" dirty="0">
                <a:solidFill>
                  <a:schemeClr val="bg1">
                    <a:lumMod val="50000"/>
                  </a:schemeClr>
                </a:solidFill>
                <a:latin typeface="Raleway"/>
                <a:sym typeface="Raleway"/>
              </a:rPr>
              <a:t>Number of Epochs:	4</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Batch Size:		10 essays</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Processing time:	17170 seconds</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Validation Data:	20% removed from training data</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Essays were limited to 512 tokens to comply with BERT’s </a:t>
            </a:r>
            <a:br>
              <a:rPr lang="en-US" sz="1100" b="1" dirty="0">
                <a:solidFill>
                  <a:schemeClr val="bg1">
                    <a:lumMod val="50000"/>
                  </a:schemeClr>
                </a:solidFill>
                <a:latin typeface="Raleway"/>
                <a:sym typeface="Raleway"/>
              </a:rPr>
            </a:br>
            <a:r>
              <a:rPr lang="en-US" sz="1100" b="1" dirty="0">
                <a:solidFill>
                  <a:schemeClr val="bg1">
                    <a:lumMod val="50000"/>
                  </a:schemeClr>
                </a:solidFill>
                <a:latin typeface="Raleway"/>
                <a:sym typeface="Raleway"/>
              </a:rPr>
              <a:t>token limit</a:t>
            </a:r>
          </a:p>
          <a:p>
            <a:pPr marL="171450" indent="-171450">
              <a:buFont typeface="Arial" panose="020B0604020202020204" pitchFamily="34" charset="0"/>
              <a:buChar char="•"/>
            </a:pPr>
            <a:r>
              <a:rPr lang="en-US" sz="1100" b="1" dirty="0">
                <a:solidFill>
                  <a:schemeClr val="bg1">
                    <a:lumMod val="50000"/>
                  </a:schemeClr>
                </a:solidFill>
                <a:latin typeface="Raleway"/>
                <a:sym typeface="Raleway"/>
              </a:rPr>
              <a:t>Last layer of BERT encoder yields 768 dimensions. This was</a:t>
            </a:r>
            <a:br>
              <a:rPr lang="en-US" sz="1100" b="1" dirty="0">
                <a:solidFill>
                  <a:schemeClr val="bg1">
                    <a:lumMod val="50000"/>
                  </a:schemeClr>
                </a:solidFill>
                <a:latin typeface="Raleway"/>
                <a:sym typeface="Raleway"/>
              </a:rPr>
            </a:br>
            <a:r>
              <a:rPr lang="en-US" sz="1100" b="1" dirty="0">
                <a:solidFill>
                  <a:schemeClr val="bg1">
                    <a:lumMod val="50000"/>
                  </a:schemeClr>
                </a:solidFill>
                <a:latin typeface="Raleway"/>
                <a:sym typeface="Raleway"/>
              </a:rPr>
              <a:t>further pooled and normalized before feeding to a dense </a:t>
            </a:r>
            <a:br>
              <a:rPr lang="en-US" sz="1100" b="1" dirty="0">
                <a:solidFill>
                  <a:schemeClr val="bg1">
                    <a:lumMod val="50000"/>
                  </a:schemeClr>
                </a:solidFill>
                <a:latin typeface="Raleway"/>
                <a:sym typeface="Raleway"/>
              </a:rPr>
            </a:br>
            <a:r>
              <a:rPr lang="en-US" sz="1100" b="1" dirty="0">
                <a:solidFill>
                  <a:schemeClr val="bg1">
                    <a:lumMod val="50000"/>
                  </a:schemeClr>
                </a:solidFill>
                <a:latin typeface="Raleway"/>
                <a:sym typeface="Raleway"/>
              </a:rPr>
              <a:t>function</a:t>
            </a:r>
            <a:endParaRPr lang="en-US" sz="1100" dirty="0">
              <a:solidFill>
                <a:schemeClr val="bg1">
                  <a:lumMod val="50000"/>
                </a:schemeClr>
              </a:solidFill>
              <a:latin typeface="Raleway"/>
              <a:sym typeface="Raleway"/>
            </a:endParaRPr>
          </a:p>
          <a:p>
            <a:endParaRPr lang="en-US" sz="1200" dirty="0">
              <a:solidFill>
                <a:schemeClr val="bg1">
                  <a:lumMod val="50000"/>
                </a:schemeClr>
              </a:solidFill>
              <a:latin typeface="Raleway"/>
              <a:sym typeface="Raleway"/>
            </a:endParaRPr>
          </a:p>
        </p:txBody>
      </p:sp>
      <p:pic>
        <p:nvPicPr>
          <p:cNvPr id="10" name="Picture 9">
            <a:extLst>
              <a:ext uri="{FF2B5EF4-FFF2-40B4-BE49-F238E27FC236}">
                <a16:creationId xmlns:a16="http://schemas.microsoft.com/office/drawing/2014/main" id="{BA8E5FD6-B8CE-6765-51D8-C27D51C2A4EC}"/>
              </a:ext>
            </a:extLst>
          </p:cNvPr>
          <p:cNvPicPr>
            <a:picLocks noChangeAspect="1"/>
          </p:cNvPicPr>
          <p:nvPr/>
        </p:nvPicPr>
        <p:blipFill>
          <a:blip r:embed="rId3"/>
          <a:stretch>
            <a:fillRect/>
          </a:stretch>
        </p:blipFill>
        <p:spPr>
          <a:xfrm>
            <a:off x="4608576" y="3328131"/>
            <a:ext cx="4544568" cy="1834378"/>
          </a:xfrm>
          <a:prstGeom prst="rect">
            <a:avLst/>
          </a:prstGeom>
        </p:spPr>
      </p:pic>
      <p:sp>
        <p:nvSpPr>
          <p:cNvPr id="14" name="Title 1">
            <a:extLst>
              <a:ext uri="{FF2B5EF4-FFF2-40B4-BE49-F238E27FC236}">
                <a16:creationId xmlns:a16="http://schemas.microsoft.com/office/drawing/2014/main" id="{63A12433-AD86-4A37-ED28-27CE74DB4BF5}"/>
              </a:ext>
            </a:extLst>
          </p:cNvPr>
          <p:cNvSpPr>
            <a:spLocks noGrp="1"/>
          </p:cNvSpPr>
          <p:nvPr>
            <p:ph type="title"/>
          </p:nvPr>
        </p:nvSpPr>
        <p:spPr>
          <a:xfrm>
            <a:off x="139384" y="27592"/>
            <a:ext cx="3582952" cy="466023"/>
          </a:xfrm>
        </p:spPr>
        <p:txBody>
          <a:bodyPr/>
          <a:lstStyle/>
          <a:p>
            <a:r>
              <a:rPr lang="en-US" sz="2000" b="1" dirty="0">
                <a:solidFill>
                  <a:schemeClr val="bg1"/>
                </a:solidFill>
              </a:rPr>
              <a:t>Model Selection: </a:t>
            </a:r>
            <a:br>
              <a:rPr lang="en-US" sz="2000" b="1" dirty="0">
                <a:solidFill>
                  <a:schemeClr val="bg1"/>
                </a:solidFill>
              </a:rPr>
            </a:br>
            <a:r>
              <a:rPr lang="en-US" sz="2000" b="1" dirty="0">
                <a:solidFill>
                  <a:schemeClr val="bg1"/>
                </a:solidFill>
              </a:rPr>
              <a:t>BERT Encoder </a:t>
            </a:r>
            <a:endParaRPr lang="en-US" sz="1400" b="1" dirty="0">
              <a:solidFill>
                <a:schemeClr val="bg1"/>
              </a:solidFill>
            </a:endParaRPr>
          </a:p>
        </p:txBody>
      </p:sp>
    </p:spTree>
    <p:extLst>
      <p:ext uri="{BB962C8B-B14F-4D97-AF65-F5344CB8AC3E}">
        <p14:creationId xmlns:p14="http://schemas.microsoft.com/office/powerpoint/2010/main" val="63770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95;p42">
            <a:extLst>
              <a:ext uri="{FF2B5EF4-FFF2-40B4-BE49-F238E27FC236}">
                <a16:creationId xmlns:a16="http://schemas.microsoft.com/office/drawing/2014/main" id="{1C6550D7-126D-A573-1A47-13146BD4ECF2}"/>
              </a:ext>
            </a:extLst>
          </p:cNvPr>
          <p:cNvSpPr txBox="1">
            <a:spLocks/>
          </p:cNvSpPr>
          <p:nvPr/>
        </p:nvSpPr>
        <p:spPr>
          <a:xfrm>
            <a:off x="294795" y="282878"/>
            <a:ext cx="6774872" cy="57308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9pPr>
          </a:lstStyle>
          <a:p>
            <a:r>
              <a:rPr lang="en-US" sz="3200" dirty="0">
                <a:solidFill>
                  <a:schemeClr val="accent1"/>
                </a:solidFill>
              </a:rPr>
              <a:t>Results</a:t>
            </a:r>
          </a:p>
        </p:txBody>
      </p:sp>
      <p:sp>
        <p:nvSpPr>
          <p:cNvPr id="5" name="Google Shape;353;p40">
            <a:extLst>
              <a:ext uri="{FF2B5EF4-FFF2-40B4-BE49-F238E27FC236}">
                <a16:creationId xmlns:a16="http://schemas.microsoft.com/office/drawing/2014/main" id="{7704E869-967F-3B1B-AC71-180EF92E82BA}"/>
              </a:ext>
            </a:extLst>
          </p:cNvPr>
          <p:cNvSpPr txBox="1"/>
          <p:nvPr/>
        </p:nvSpPr>
        <p:spPr>
          <a:xfrm flipH="1">
            <a:off x="294788" y="927125"/>
            <a:ext cx="8501254" cy="558775"/>
          </a:xfrm>
          <a:prstGeom prst="rect">
            <a:avLst/>
          </a:prstGeom>
          <a:noFill/>
          <a:ln>
            <a:noFill/>
          </a:ln>
        </p:spPr>
        <p:txBody>
          <a:bodyPr spcFirstLastPara="1" wrap="square" lIns="91425" tIns="91425" rIns="91425" bIns="91425" anchor="t" anchorCtr="0">
            <a:noAutofit/>
          </a:bodyPr>
          <a:lstStyle/>
          <a:p>
            <a:pPr>
              <a:spcAft>
                <a:spcPts val="100"/>
              </a:spcAft>
            </a:pPr>
            <a:r>
              <a:rPr lang="en-US" sz="1200" dirty="0">
                <a:solidFill>
                  <a:srgbClr val="EBEBEB"/>
                </a:solidFill>
                <a:latin typeface="Raleway"/>
                <a:sym typeface="Raleway"/>
              </a:rPr>
              <a:t>Approximately </a:t>
            </a:r>
            <a:r>
              <a:rPr lang="en-US" sz="1200" dirty="0">
                <a:solidFill>
                  <a:srgbClr val="66FF95"/>
                </a:solidFill>
                <a:latin typeface="Raleway"/>
                <a:sym typeface="Raleway"/>
              </a:rPr>
              <a:t>15 models </a:t>
            </a:r>
            <a:r>
              <a:rPr lang="en-US" sz="1200" dirty="0">
                <a:solidFill>
                  <a:srgbClr val="EBEBEB"/>
                </a:solidFill>
                <a:latin typeface="Raleway"/>
                <a:sym typeface="Raleway"/>
              </a:rPr>
              <a:t>were experimented upon with 3 architecture schemas. The final models from them yielded the following results:</a:t>
            </a:r>
          </a:p>
          <a:p>
            <a:pPr>
              <a:spcAft>
                <a:spcPts val="100"/>
              </a:spcAft>
            </a:pPr>
            <a:r>
              <a:rPr lang="en-US" sz="1200" dirty="0">
                <a:solidFill>
                  <a:srgbClr val="EBEBEB"/>
                </a:solidFill>
                <a:latin typeface="Raleway"/>
                <a:sym typeface="Raleway"/>
              </a:rPr>
              <a:t> </a:t>
            </a:r>
          </a:p>
        </p:txBody>
      </p:sp>
      <p:graphicFrame>
        <p:nvGraphicFramePr>
          <p:cNvPr id="9" name="Google Shape;174;p26">
            <a:extLst>
              <a:ext uri="{FF2B5EF4-FFF2-40B4-BE49-F238E27FC236}">
                <a16:creationId xmlns:a16="http://schemas.microsoft.com/office/drawing/2014/main" id="{619B4C03-720C-DD7C-BEDC-6F9A550526BA}"/>
              </a:ext>
            </a:extLst>
          </p:cNvPr>
          <p:cNvGraphicFramePr/>
          <p:nvPr>
            <p:extLst>
              <p:ext uri="{D42A27DB-BD31-4B8C-83A1-F6EECF244321}">
                <p14:modId xmlns:p14="http://schemas.microsoft.com/office/powerpoint/2010/main" val="950458751"/>
              </p:ext>
            </p:extLst>
          </p:nvPr>
        </p:nvGraphicFramePr>
        <p:xfrm>
          <a:off x="332962" y="1533733"/>
          <a:ext cx="8238632" cy="1602735"/>
        </p:xfrm>
        <a:graphic>
          <a:graphicData uri="http://schemas.openxmlformats.org/drawingml/2006/table">
            <a:tbl>
              <a:tblPr>
                <a:noFill/>
                <a:tableStyleId>{AC3E1CA7-73DB-4043-8E2B-3CF0D68769BB}</a:tableStyleId>
              </a:tblPr>
              <a:tblGrid>
                <a:gridCol w="208280">
                  <a:extLst>
                    <a:ext uri="{9D8B030D-6E8A-4147-A177-3AD203B41FA5}">
                      <a16:colId xmlns:a16="http://schemas.microsoft.com/office/drawing/2014/main" val="20001"/>
                    </a:ext>
                  </a:extLst>
                </a:gridCol>
                <a:gridCol w="2174526">
                  <a:extLst>
                    <a:ext uri="{9D8B030D-6E8A-4147-A177-3AD203B41FA5}">
                      <a16:colId xmlns:a16="http://schemas.microsoft.com/office/drawing/2014/main" val="2220646208"/>
                    </a:ext>
                  </a:extLst>
                </a:gridCol>
                <a:gridCol w="1417184">
                  <a:extLst>
                    <a:ext uri="{9D8B030D-6E8A-4147-A177-3AD203B41FA5}">
                      <a16:colId xmlns:a16="http://schemas.microsoft.com/office/drawing/2014/main" val="1544317897"/>
                    </a:ext>
                  </a:extLst>
                </a:gridCol>
                <a:gridCol w="1512744">
                  <a:extLst>
                    <a:ext uri="{9D8B030D-6E8A-4147-A177-3AD203B41FA5}">
                      <a16:colId xmlns:a16="http://schemas.microsoft.com/office/drawing/2014/main" val="357301808"/>
                    </a:ext>
                  </a:extLst>
                </a:gridCol>
                <a:gridCol w="1591108">
                  <a:extLst>
                    <a:ext uri="{9D8B030D-6E8A-4147-A177-3AD203B41FA5}">
                      <a16:colId xmlns:a16="http://schemas.microsoft.com/office/drawing/2014/main" val="1629483786"/>
                    </a:ext>
                  </a:extLst>
                </a:gridCol>
                <a:gridCol w="1334790">
                  <a:extLst>
                    <a:ext uri="{9D8B030D-6E8A-4147-A177-3AD203B41FA5}">
                      <a16:colId xmlns:a16="http://schemas.microsoft.com/office/drawing/2014/main" val="2435996224"/>
                    </a:ext>
                  </a:extLst>
                </a:gridCol>
              </a:tblGrid>
              <a:tr h="361525">
                <a:tc>
                  <a:txBody>
                    <a:bodyPr/>
                    <a:lstStyle/>
                    <a:p>
                      <a:pPr algn="r" fontAlgn="ctr"/>
                      <a:endParaRPr lang="en-IN" b="1">
                        <a:solidFill>
                          <a:schemeClr val="accent6"/>
                        </a:solidFill>
                        <a:effectLst/>
                      </a:endParaRP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b="1" dirty="0">
                          <a:solidFill>
                            <a:schemeClr val="accent6"/>
                          </a:solidFill>
                          <a:effectLst/>
                        </a:rPr>
                        <a:t>Embedding Model</a:t>
                      </a: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b="1" dirty="0">
                          <a:solidFill>
                            <a:schemeClr val="accent6"/>
                          </a:solidFill>
                          <a:effectLst/>
                        </a:rPr>
                        <a:t>          Model</a:t>
                      </a: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b="1" dirty="0">
                          <a:solidFill>
                            <a:schemeClr val="accent6"/>
                          </a:solidFill>
                          <a:effectLst/>
                        </a:rPr>
                        <a:t>Train </a:t>
                      </a:r>
                      <a:br>
                        <a:rPr lang="en-IN" b="1" dirty="0">
                          <a:solidFill>
                            <a:schemeClr val="accent6"/>
                          </a:solidFill>
                          <a:effectLst/>
                        </a:rPr>
                      </a:br>
                      <a:r>
                        <a:rPr lang="en-IN" b="1" dirty="0">
                          <a:solidFill>
                            <a:schemeClr val="accent6"/>
                          </a:solidFill>
                          <a:effectLst/>
                        </a:rPr>
                        <a:t>MCRMSE</a:t>
                      </a:r>
                    </a:p>
                  </a:txBody>
                  <a:tcPr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b="1" dirty="0">
                          <a:solidFill>
                            <a:schemeClr val="accent6"/>
                          </a:solidFill>
                          <a:effectLst/>
                        </a:rPr>
                        <a:t>Validation MCRMSE</a:t>
                      </a: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R="0" algn="r" rtl="0" fontAlgn="ctr">
                        <a:lnSpc>
                          <a:spcPct val="100000"/>
                        </a:lnSpc>
                        <a:spcBef>
                          <a:spcPts val="0"/>
                        </a:spcBef>
                        <a:spcAft>
                          <a:spcPts val="0"/>
                        </a:spcAft>
                        <a:buClr>
                          <a:srgbClr val="000000"/>
                        </a:buClr>
                        <a:buFont typeface="Arial"/>
                      </a:pPr>
                      <a:r>
                        <a:rPr lang="en-IN" sz="1400" b="1" i="0" u="none" strike="noStrike" cap="none" dirty="0">
                          <a:solidFill>
                            <a:schemeClr val="accent6"/>
                          </a:solidFill>
                          <a:effectLst/>
                          <a:latin typeface="Arial"/>
                          <a:cs typeface="Arial"/>
                          <a:sym typeface="Arial"/>
                        </a:rPr>
                        <a:t>Test </a:t>
                      </a:r>
                      <a:br>
                        <a:rPr lang="en-IN" sz="1400" b="1" i="0" u="none" strike="noStrike" cap="none" dirty="0">
                          <a:solidFill>
                            <a:schemeClr val="accent6"/>
                          </a:solidFill>
                          <a:effectLst/>
                          <a:latin typeface="Arial"/>
                          <a:cs typeface="Arial"/>
                          <a:sym typeface="Arial"/>
                        </a:rPr>
                      </a:br>
                      <a:r>
                        <a:rPr lang="en-IN" b="1" dirty="0">
                          <a:solidFill>
                            <a:schemeClr val="accent6"/>
                          </a:solidFill>
                          <a:effectLst/>
                        </a:rPr>
                        <a:t>MCRMSE</a:t>
                      </a:r>
                      <a:endParaRPr lang="en-IN" sz="1400" b="1" i="0" u="none" strike="noStrike" cap="none" dirty="0">
                        <a:solidFill>
                          <a:schemeClr val="accent6"/>
                        </a:solidFill>
                        <a:effectLst/>
                        <a:latin typeface="Arial"/>
                        <a:cs typeface="Arial"/>
                        <a:sym typeface="Arial"/>
                      </a:endParaRPr>
                    </a:p>
                  </a:txBody>
                  <a:tcP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algn="r" fontAlgn="ctr"/>
                      <a:endParaRPr lang="en-IN" b="1">
                        <a:solidFill>
                          <a:schemeClr val="accent6"/>
                        </a:solidFill>
                        <a:effectLst/>
                      </a:endParaRPr>
                    </a:p>
                  </a:txBody>
                  <a:tcPr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Glove Embedding</a:t>
                      </a:r>
                    </a:p>
                  </a:txBody>
                  <a:tcPr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CNN + LSTM</a:t>
                      </a:r>
                    </a:p>
                  </a:txBody>
                  <a:tcPr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0.27</a:t>
                      </a:r>
                    </a:p>
                  </a:txBody>
                  <a:tcPr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0.62</a:t>
                      </a:r>
                    </a:p>
                  </a:txBody>
                  <a:tcPr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~0.62</a:t>
                      </a:r>
                    </a:p>
                  </a:txBody>
                  <a:tcPr anchor="ct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5388768"/>
                  </a:ext>
                </a:extLst>
              </a:tr>
              <a:tr h="361525">
                <a:tc>
                  <a:txBody>
                    <a:bodyPr/>
                    <a:lstStyle/>
                    <a:p>
                      <a:pPr algn="r" fontAlgn="ctr"/>
                      <a:endParaRPr lang="en-IN" b="1">
                        <a:solidFill>
                          <a:schemeClr val="accent6"/>
                        </a:solidFill>
                        <a:effectLst/>
                      </a:endParaRP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lvl="0" algn="r">
                        <a:buNone/>
                      </a:pPr>
                      <a:r>
                        <a:rPr lang="en-IN" sz="1400" b="0" i="0" u="none" strike="noStrike" noProof="0" dirty="0">
                          <a:solidFill>
                            <a:schemeClr val="accent6"/>
                          </a:solidFill>
                          <a:effectLst/>
                          <a:latin typeface="Arial"/>
                        </a:rPr>
                        <a:t>Glove Embedding</a:t>
                      </a:r>
                      <a:endParaRPr lang="en-IN" dirty="0">
                        <a:solidFill>
                          <a:schemeClr val="accent6"/>
                        </a:solidFill>
                        <a:effectLst/>
                      </a:endParaRP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BiGRU</a:t>
                      </a: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0.51</a:t>
                      </a:r>
                    </a:p>
                  </a:txBody>
                  <a:tcPr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0.59</a:t>
                      </a: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~0.59</a:t>
                      </a:r>
                    </a:p>
                  </a:txBody>
                  <a:tcPr anchor="ct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algn="r" fontAlgn="ctr"/>
                      <a:endParaRPr lang="en-IN" b="1">
                        <a:solidFill>
                          <a:schemeClr val="accent6"/>
                        </a:solidFill>
                        <a:effectLst/>
                      </a:endParaRP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BERT Embedding</a:t>
                      </a: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BERT</a:t>
                      </a: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0.51</a:t>
                      </a:r>
                    </a:p>
                  </a:txBody>
                  <a:tcPr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0.53</a:t>
                      </a:r>
                    </a:p>
                  </a:txBody>
                  <a:tcPr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algn="r" fontAlgn="ctr"/>
                      <a:r>
                        <a:rPr lang="en-IN" dirty="0">
                          <a:solidFill>
                            <a:schemeClr val="accent6"/>
                          </a:solidFill>
                          <a:effectLst/>
                        </a:rPr>
                        <a:t>0.53</a:t>
                      </a:r>
                    </a:p>
                  </a:txBody>
                  <a:tcPr anchor="ct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0" name="Google Shape;353;p40">
            <a:extLst>
              <a:ext uri="{FF2B5EF4-FFF2-40B4-BE49-F238E27FC236}">
                <a16:creationId xmlns:a16="http://schemas.microsoft.com/office/drawing/2014/main" id="{2A83BDBC-8ABA-20CE-89D7-137B3C8E1E1C}"/>
              </a:ext>
            </a:extLst>
          </p:cNvPr>
          <p:cNvSpPr txBox="1"/>
          <p:nvPr/>
        </p:nvSpPr>
        <p:spPr>
          <a:xfrm flipH="1">
            <a:off x="332961" y="3307208"/>
            <a:ext cx="8238631" cy="1056658"/>
          </a:xfrm>
          <a:prstGeom prst="rect">
            <a:avLst/>
          </a:prstGeom>
          <a:noFill/>
          <a:ln>
            <a:noFill/>
          </a:ln>
        </p:spPr>
        <p:txBody>
          <a:bodyPr spcFirstLastPara="1" wrap="square" lIns="91425" tIns="91425" rIns="91425" bIns="91425" anchor="t" anchorCtr="0">
            <a:noAutofit/>
          </a:bodyPr>
          <a:lstStyle/>
          <a:p>
            <a:pPr marL="171450" indent="-171450">
              <a:spcAft>
                <a:spcPts val="1200"/>
              </a:spcAft>
              <a:buFont typeface="Arial" panose="020B0604020202020204" pitchFamily="34" charset="0"/>
              <a:buChar char="•"/>
            </a:pPr>
            <a:r>
              <a:rPr lang="en-US" sz="1200" b="1" dirty="0">
                <a:solidFill>
                  <a:srgbClr val="EBEBEB"/>
                </a:solidFill>
                <a:latin typeface="Raleway"/>
                <a:sym typeface="Raleway"/>
              </a:rPr>
              <a:t>Even though Train MCRMSE is the least for a CNN+LSTM model, it is not generalizing well with Validation and Test datasets. This means that our hypothesis that kernel filters can be used for gauging n-grams and sequential dependencies is rejected</a:t>
            </a:r>
          </a:p>
          <a:p>
            <a:pPr marL="171450" indent="-171450">
              <a:spcAft>
                <a:spcPts val="1200"/>
              </a:spcAft>
              <a:buFont typeface="Arial" panose="020B0604020202020204" pitchFamily="34" charset="0"/>
              <a:buChar char="•"/>
            </a:pPr>
            <a:r>
              <a:rPr lang="en-US" sz="1200" b="1" dirty="0">
                <a:solidFill>
                  <a:srgbClr val="EBEBEB"/>
                </a:solidFill>
                <a:latin typeface="Raleway"/>
                <a:sym typeface="Raleway"/>
              </a:rPr>
              <a:t>Both BERT and BiGRU gave better generalizing models, with a simple pre-trained BERT architecture showing the highest Validation MCRMSE</a:t>
            </a:r>
          </a:p>
          <a:p>
            <a:pPr marL="171450" indent="-171450">
              <a:spcAft>
                <a:spcPts val="1200"/>
              </a:spcAft>
              <a:buFont typeface="Arial" panose="020B0604020202020204" pitchFamily="34" charset="0"/>
              <a:buChar char="•"/>
            </a:pPr>
            <a:r>
              <a:rPr lang="en-US" sz="1200" b="1" dirty="0">
                <a:solidFill>
                  <a:srgbClr val="EBEBEB"/>
                </a:solidFill>
                <a:latin typeface="Raleway"/>
                <a:sym typeface="Raleway"/>
              </a:rPr>
              <a:t>However, BERT had significantly high training times on a 16CPU, 60GB system without GPUs </a:t>
            </a:r>
          </a:p>
        </p:txBody>
      </p:sp>
    </p:spTree>
    <p:extLst>
      <p:ext uri="{BB962C8B-B14F-4D97-AF65-F5344CB8AC3E}">
        <p14:creationId xmlns:p14="http://schemas.microsoft.com/office/powerpoint/2010/main" val="374918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95;p42">
            <a:extLst>
              <a:ext uri="{FF2B5EF4-FFF2-40B4-BE49-F238E27FC236}">
                <a16:creationId xmlns:a16="http://schemas.microsoft.com/office/drawing/2014/main" id="{83B15620-6B88-5974-A91E-D8B564915A08}"/>
              </a:ext>
            </a:extLst>
          </p:cNvPr>
          <p:cNvSpPr txBox="1">
            <a:spLocks/>
          </p:cNvSpPr>
          <p:nvPr/>
        </p:nvSpPr>
        <p:spPr>
          <a:xfrm>
            <a:off x="294794" y="282878"/>
            <a:ext cx="8565741" cy="57308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9pPr>
          </a:lstStyle>
          <a:p>
            <a:r>
              <a:rPr lang="en-US" sz="3200" dirty="0">
                <a:solidFill>
                  <a:schemeClr val="accent1"/>
                </a:solidFill>
              </a:rPr>
              <a:t>Bi-GRUs: A way forward (and backwards)</a:t>
            </a:r>
          </a:p>
        </p:txBody>
      </p:sp>
      <p:sp>
        <p:nvSpPr>
          <p:cNvPr id="4" name="Google Shape;353;p40">
            <a:extLst>
              <a:ext uri="{FF2B5EF4-FFF2-40B4-BE49-F238E27FC236}">
                <a16:creationId xmlns:a16="http://schemas.microsoft.com/office/drawing/2014/main" id="{62C713FA-BD29-10EB-46A9-4F5706435892}"/>
              </a:ext>
            </a:extLst>
          </p:cNvPr>
          <p:cNvSpPr txBox="1"/>
          <p:nvPr/>
        </p:nvSpPr>
        <p:spPr>
          <a:xfrm flipH="1">
            <a:off x="294788" y="940847"/>
            <a:ext cx="4076044" cy="3658585"/>
          </a:xfrm>
          <a:prstGeom prst="rect">
            <a:avLst/>
          </a:prstGeom>
          <a:noFill/>
          <a:ln>
            <a:noFill/>
          </a:ln>
        </p:spPr>
        <p:txBody>
          <a:bodyPr spcFirstLastPara="1" wrap="square" lIns="91425" tIns="91425" rIns="91425" bIns="91425" anchor="t" anchorCtr="0">
            <a:noAutofit/>
          </a:bodyPr>
          <a:lstStyle/>
          <a:p>
            <a:pPr>
              <a:spcAft>
                <a:spcPts val="100"/>
              </a:spcAft>
            </a:pPr>
            <a:r>
              <a:rPr lang="en-US" sz="1200" dirty="0">
                <a:solidFill>
                  <a:srgbClr val="EBEBEB"/>
                </a:solidFill>
                <a:latin typeface="Raleway"/>
                <a:sym typeface="Raleway"/>
              </a:rPr>
              <a:t>Even though BERT transformer yielded the best results, Bi-GRUs were impressive in providing low test RMSE at a fraction of computational cost. </a:t>
            </a:r>
          </a:p>
          <a:p>
            <a:pPr>
              <a:spcAft>
                <a:spcPts val="100"/>
              </a:spcAft>
            </a:pPr>
            <a:endParaRPr lang="en-US" sz="1200" dirty="0">
              <a:solidFill>
                <a:srgbClr val="EBEBEB"/>
              </a:solidFill>
              <a:latin typeface="Raleway"/>
              <a:sym typeface="Raleway"/>
            </a:endParaRPr>
          </a:p>
          <a:p>
            <a:pPr>
              <a:spcAft>
                <a:spcPts val="100"/>
              </a:spcAft>
            </a:pPr>
            <a:r>
              <a:rPr lang="en-US" sz="1200" dirty="0">
                <a:solidFill>
                  <a:srgbClr val="EBEBEB"/>
                </a:solidFill>
                <a:latin typeface="Raleway"/>
                <a:sym typeface="Raleway"/>
              </a:rPr>
              <a:t>While transformers have gained significant popularity, Bi-GRUs offer a compelling alternative in specific scenarios where </a:t>
            </a:r>
            <a:r>
              <a:rPr lang="en-US" sz="1200" b="1" dirty="0">
                <a:solidFill>
                  <a:schemeClr val="bg2"/>
                </a:solidFill>
                <a:latin typeface="Raleway"/>
                <a:sym typeface="Raleway"/>
              </a:rPr>
              <a:t>efficiency, sequential processing, contextual understanding, training time, or interpretability are important considerations</a:t>
            </a:r>
          </a:p>
          <a:p>
            <a:pPr>
              <a:spcAft>
                <a:spcPts val="100"/>
              </a:spcAft>
            </a:pPr>
            <a:endParaRPr lang="en-US" sz="1200" dirty="0">
              <a:solidFill>
                <a:srgbClr val="EBEBEB"/>
              </a:solidFill>
              <a:latin typeface="Raleway"/>
              <a:sym typeface="Raleway"/>
            </a:endParaRPr>
          </a:p>
          <a:p>
            <a:pPr marL="171450" indent="-171450">
              <a:spcAft>
                <a:spcPts val="100"/>
              </a:spcAft>
              <a:buFont typeface="Arial" panose="020B0604020202020204" pitchFamily="34" charset="0"/>
              <a:buChar char="•"/>
            </a:pPr>
            <a:r>
              <a:rPr lang="en-US" sz="1200" b="1" dirty="0">
                <a:solidFill>
                  <a:schemeClr val="bg2"/>
                </a:solidFill>
                <a:latin typeface="Raleway"/>
                <a:sym typeface="Raleway"/>
              </a:rPr>
              <a:t>Bi-GRUs have fewer parameters compared to transformers, making them more memory and computationally efficient</a:t>
            </a:r>
            <a:r>
              <a:rPr lang="en-US" sz="1200" dirty="0">
                <a:solidFill>
                  <a:srgbClr val="EBEBEB"/>
                </a:solidFill>
                <a:latin typeface="Raleway"/>
                <a:sym typeface="Raleway"/>
              </a:rPr>
              <a:t>, especially for smaller datasets or constrained environments.</a:t>
            </a:r>
          </a:p>
          <a:p>
            <a:pPr marL="171450" indent="-171450">
              <a:spcAft>
                <a:spcPts val="100"/>
              </a:spcAft>
              <a:buFont typeface="Arial" panose="020B0604020202020204" pitchFamily="34" charset="0"/>
              <a:buChar char="•"/>
            </a:pPr>
            <a:endParaRPr lang="en-US" sz="1200" dirty="0">
              <a:solidFill>
                <a:srgbClr val="EBEBEB"/>
              </a:solidFill>
              <a:latin typeface="Raleway"/>
              <a:sym typeface="Raleway"/>
            </a:endParaRPr>
          </a:p>
          <a:p>
            <a:pPr marL="171450" indent="-171450">
              <a:spcAft>
                <a:spcPts val="100"/>
              </a:spcAft>
              <a:buFont typeface="Arial" panose="020B0604020202020204" pitchFamily="34" charset="0"/>
              <a:buChar char="•"/>
            </a:pPr>
            <a:r>
              <a:rPr lang="en-US" sz="1200" b="1" dirty="0">
                <a:solidFill>
                  <a:schemeClr val="bg2"/>
                </a:solidFill>
                <a:latin typeface="Raleway"/>
                <a:sym typeface="Raleway"/>
              </a:rPr>
              <a:t>Bi-GRUs are inherently more interpretable than transformers since they operate on the sequential input and explicitly model the dependencies between the past and future states</a:t>
            </a:r>
            <a:r>
              <a:rPr lang="en-US" sz="1200" dirty="0">
                <a:solidFill>
                  <a:srgbClr val="EBEBEB"/>
                </a:solidFill>
                <a:latin typeface="Raleway"/>
                <a:sym typeface="Raleway"/>
              </a:rPr>
              <a:t>. This can aid in understanding the inner workings of the model and diagnosing potential issues.</a:t>
            </a:r>
          </a:p>
          <a:p>
            <a:pPr marL="171450" indent="-171450">
              <a:spcAft>
                <a:spcPts val="100"/>
              </a:spcAft>
              <a:buFont typeface="Arial" panose="020B0604020202020204" pitchFamily="34" charset="0"/>
              <a:buChar char="•"/>
            </a:pPr>
            <a:endParaRPr lang="en-US" sz="1200" dirty="0">
              <a:solidFill>
                <a:srgbClr val="EBEBEB"/>
              </a:solidFill>
              <a:latin typeface="Raleway"/>
              <a:sym typeface="Raleway"/>
            </a:endParaRPr>
          </a:p>
          <a:p>
            <a:pPr marL="171450" indent="-171450">
              <a:spcAft>
                <a:spcPts val="100"/>
              </a:spcAft>
              <a:buFont typeface="Arial" panose="020B0604020202020204" pitchFamily="34" charset="0"/>
              <a:buChar char="•"/>
            </a:pPr>
            <a:endParaRPr lang="en-US" sz="1200" dirty="0">
              <a:solidFill>
                <a:srgbClr val="EBEBEB"/>
              </a:solidFill>
              <a:latin typeface="Raleway"/>
              <a:sym typeface="Raleway"/>
            </a:endParaRPr>
          </a:p>
          <a:p>
            <a:pPr>
              <a:spcAft>
                <a:spcPts val="100"/>
              </a:spcAft>
            </a:pPr>
            <a:endParaRPr lang="en-US" sz="1200" dirty="0">
              <a:solidFill>
                <a:srgbClr val="EBEBEB"/>
              </a:solidFill>
              <a:latin typeface="Raleway"/>
              <a:sym typeface="Raleway"/>
            </a:endParaRPr>
          </a:p>
        </p:txBody>
      </p:sp>
      <p:pic>
        <p:nvPicPr>
          <p:cNvPr id="6" name="Picture 5">
            <a:extLst>
              <a:ext uri="{FF2B5EF4-FFF2-40B4-BE49-F238E27FC236}">
                <a16:creationId xmlns:a16="http://schemas.microsoft.com/office/drawing/2014/main" id="{69317EB2-C074-036E-C8FC-CF624AB89785}"/>
              </a:ext>
            </a:extLst>
          </p:cNvPr>
          <p:cNvPicPr>
            <a:picLocks noChangeAspect="1"/>
          </p:cNvPicPr>
          <p:nvPr/>
        </p:nvPicPr>
        <p:blipFill>
          <a:blip r:embed="rId2"/>
          <a:stretch>
            <a:fillRect/>
          </a:stretch>
        </p:blipFill>
        <p:spPr>
          <a:xfrm>
            <a:off x="4454764" y="1238684"/>
            <a:ext cx="4689236" cy="3062910"/>
          </a:xfrm>
          <a:prstGeom prst="rect">
            <a:avLst/>
          </a:prstGeom>
        </p:spPr>
      </p:pic>
    </p:spTree>
    <p:extLst>
      <p:ext uri="{BB962C8B-B14F-4D97-AF65-F5344CB8AC3E}">
        <p14:creationId xmlns:p14="http://schemas.microsoft.com/office/powerpoint/2010/main" val="90943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A71C73-BC2A-D331-86B2-52076A93A171}"/>
              </a:ext>
            </a:extLst>
          </p:cNvPr>
          <p:cNvSpPr txBox="1"/>
          <p:nvPr/>
        </p:nvSpPr>
        <p:spPr>
          <a:xfrm>
            <a:off x="369538" y="1060704"/>
            <a:ext cx="8436134" cy="3539430"/>
          </a:xfrm>
          <a:prstGeom prst="rect">
            <a:avLst/>
          </a:prstGeom>
          <a:noFill/>
        </p:spPr>
        <p:txBody>
          <a:bodyPr wrap="square" lIns="91440" tIns="45720" rIns="91440" bIns="45720" rtlCol="0" anchor="t">
            <a:spAutoFit/>
          </a:bodyPr>
          <a:lstStyle/>
          <a:p>
            <a:r>
              <a:rPr lang="en-US" sz="1600" b="1" dirty="0">
                <a:solidFill>
                  <a:srgbClr val="66FF95"/>
                </a:solidFill>
                <a:latin typeface="Raleway" pitchFamily="2" charset="77"/>
              </a:rPr>
              <a:t>Modeling</a:t>
            </a:r>
          </a:p>
          <a:p>
            <a:pPr marL="285750" indent="-285750">
              <a:buClr>
                <a:schemeClr val="tx2">
                  <a:lumMod val="75000"/>
                </a:schemeClr>
              </a:buClr>
              <a:buFont typeface="Arial" panose="020B0604020202020204" pitchFamily="34" charset="0"/>
              <a:buChar char="•"/>
            </a:pPr>
            <a:r>
              <a:rPr lang="en-US" sz="1600" dirty="0">
                <a:solidFill>
                  <a:schemeClr val="tx1"/>
                </a:solidFill>
                <a:latin typeface="Raleway"/>
              </a:rPr>
              <a:t>Exploring more transformer models that can yield similar results, but with lesser computational times </a:t>
            </a:r>
            <a:r>
              <a:rPr lang="en-US" sz="1600" dirty="0">
                <a:solidFill>
                  <a:srgbClr val="66FF95"/>
                </a:solidFill>
                <a:latin typeface="Raleway"/>
              </a:rPr>
              <a:t>(example: </a:t>
            </a:r>
            <a:r>
              <a:rPr lang="en-US" sz="1600" dirty="0" err="1">
                <a:solidFill>
                  <a:srgbClr val="66FF95"/>
                </a:solidFill>
                <a:latin typeface="Raleway"/>
              </a:rPr>
              <a:t>DistilBert</a:t>
            </a:r>
            <a:r>
              <a:rPr lang="en-US" sz="1600" dirty="0">
                <a:solidFill>
                  <a:srgbClr val="66FF95"/>
                </a:solidFill>
                <a:latin typeface="Raleway"/>
              </a:rPr>
              <a:t>, GPT2 </a:t>
            </a:r>
            <a:r>
              <a:rPr lang="en-US" sz="1600" dirty="0" err="1">
                <a:solidFill>
                  <a:srgbClr val="66FF95"/>
                </a:solidFill>
                <a:latin typeface="Raleway"/>
              </a:rPr>
              <a:t>etc</a:t>
            </a:r>
            <a:r>
              <a:rPr lang="en-US" sz="1600" dirty="0">
                <a:solidFill>
                  <a:srgbClr val="66FF95"/>
                </a:solidFill>
                <a:latin typeface="Raleway"/>
              </a:rPr>
              <a:t>)</a:t>
            </a:r>
          </a:p>
          <a:p>
            <a:pPr>
              <a:buClr>
                <a:schemeClr val="tx2">
                  <a:lumMod val="75000"/>
                </a:schemeClr>
              </a:buClr>
            </a:pPr>
            <a:endParaRPr lang="en-US" sz="1600" dirty="0">
              <a:solidFill>
                <a:schemeClr val="tx1"/>
              </a:solidFill>
              <a:latin typeface="Raleway"/>
            </a:endParaRPr>
          </a:p>
          <a:p>
            <a:pPr marL="285750" indent="-285750">
              <a:buClr>
                <a:schemeClr val="tx2">
                  <a:lumMod val="75000"/>
                </a:schemeClr>
              </a:buClr>
              <a:buFont typeface="Arial" panose="020B0604020202020204" pitchFamily="34" charset="0"/>
              <a:buChar char="•"/>
            </a:pPr>
            <a:r>
              <a:rPr lang="en-US" sz="1600" dirty="0">
                <a:solidFill>
                  <a:schemeClr val="tx1"/>
                </a:solidFill>
                <a:latin typeface="Raleway"/>
              </a:rPr>
              <a:t>Due to the multi-layer structure of Transformers, different layers capture different levels of representations. They learn a rich hierarchy of linguistic information i.e. with surface features in lower layers, syntactic features in middle layers, and semantic features in higher layers. </a:t>
            </a:r>
            <a:r>
              <a:rPr lang="en-US" sz="1600" dirty="0">
                <a:solidFill>
                  <a:srgbClr val="66FF95"/>
                </a:solidFill>
                <a:latin typeface="Raleway"/>
              </a:rPr>
              <a:t>Experimenting with intermediate representations from various layers can help in understanding more model nuances</a:t>
            </a:r>
          </a:p>
          <a:p>
            <a:pPr>
              <a:buClr>
                <a:schemeClr val="tx2">
                  <a:lumMod val="75000"/>
                </a:schemeClr>
              </a:buClr>
            </a:pPr>
            <a:endParaRPr lang="en-US" sz="1600" dirty="0">
              <a:solidFill>
                <a:schemeClr val="tx1"/>
              </a:solidFill>
              <a:latin typeface="Raleway"/>
            </a:endParaRPr>
          </a:p>
          <a:p>
            <a:pPr>
              <a:buClr>
                <a:schemeClr val="tx2">
                  <a:lumMod val="75000"/>
                </a:schemeClr>
              </a:buClr>
            </a:pPr>
            <a:r>
              <a:rPr lang="en-US" sz="1600" b="1" dirty="0">
                <a:solidFill>
                  <a:srgbClr val="66FF95"/>
                </a:solidFill>
                <a:latin typeface="Raleway" pitchFamily="2" charset="77"/>
              </a:rPr>
              <a:t>Deployment</a:t>
            </a:r>
          </a:p>
          <a:p>
            <a:pPr marL="285750" indent="-285750">
              <a:buClr>
                <a:schemeClr val="tx2">
                  <a:lumMod val="75000"/>
                </a:schemeClr>
              </a:buClr>
              <a:buFont typeface="Arial" panose="020B0604020202020204" pitchFamily="34" charset="0"/>
              <a:buChar char="•"/>
            </a:pPr>
            <a:r>
              <a:rPr lang="en-US" sz="1600" dirty="0">
                <a:solidFill>
                  <a:schemeClr val="tx1"/>
                </a:solidFill>
                <a:latin typeface="Raleway"/>
              </a:rPr>
              <a:t>Building an interactive tool powered by a Bi-GRU/Transformer model</a:t>
            </a:r>
            <a:r>
              <a:rPr lang="en-US" sz="1600" dirty="0">
                <a:solidFill>
                  <a:schemeClr val="tx2">
                    <a:lumMod val="75000"/>
                  </a:schemeClr>
                </a:solidFill>
                <a:latin typeface="Raleway"/>
              </a:rPr>
              <a:t> </a:t>
            </a:r>
            <a:r>
              <a:rPr lang="en-US" sz="1600" dirty="0">
                <a:solidFill>
                  <a:schemeClr val="tx1"/>
                </a:solidFill>
                <a:latin typeface="Raleway"/>
              </a:rPr>
              <a:t>we obtained from our training data. This tool will be built for ELLs, and can provide many learning features that can help </a:t>
            </a:r>
            <a:r>
              <a:rPr lang="en-US" sz="1600" dirty="0">
                <a:solidFill>
                  <a:schemeClr val="tx2">
                    <a:lumMod val="75000"/>
                  </a:schemeClr>
                </a:solidFill>
                <a:latin typeface="Raleway"/>
              </a:rPr>
              <a:t>them improve their writing </a:t>
            </a:r>
            <a:endParaRPr lang="en-US" sz="1600" dirty="0">
              <a:solidFill>
                <a:schemeClr val="tx2">
                  <a:lumMod val="75000"/>
                </a:schemeClr>
              </a:solidFill>
              <a:latin typeface="Raleway" pitchFamily="2" charset="77"/>
            </a:endParaRPr>
          </a:p>
        </p:txBody>
      </p:sp>
      <p:sp>
        <p:nvSpPr>
          <p:cNvPr id="4" name="Google Shape;395;p42">
            <a:extLst>
              <a:ext uri="{FF2B5EF4-FFF2-40B4-BE49-F238E27FC236}">
                <a16:creationId xmlns:a16="http://schemas.microsoft.com/office/drawing/2014/main" id="{28C6C562-B258-8AAE-A18B-13C0141AB33C}"/>
              </a:ext>
            </a:extLst>
          </p:cNvPr>
          <p:cNvSpPr txBox="1">
            <a:spLocks/>
          </p:cNvSpPr>
          <p:nvPr/>
        </p:nvSpPr>
        <p:spPr>
          <a:xfrm>
            <a:off x="294795" y="282878"/>
            <a:ext cx="6774872" cy="57308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9pPr>
          </a:lstStyle>
          <a:p>
            <a:r>
              <a:rPr lang="en-US" sz="3200" dirty="0">
                <a:solidFill>
                  <a:schemeClr val="accent1"/>
                </a:solidFill>
              </a:rPr>
              <a:t>Next Steps</a:t>
            </a:r>
          </a:p>
        </p:txBody>
      </p:sp>
    </p:spTree>
    <p:extLst>
      <p:ext uri="{BB962C8B-B14F-4D97-AF65-F5344CB8AC3E}">
        <p14:creationId xmlns:p14="http://schemas.microsoft.com/office/powerpoint/2010/main" val="429274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440"/>
        <p:cNvGrpSpPr/>
        <p:nvPr/>
      </p:nvGrpSpPr>
      <p:grpSpPr>
        <a:xfrm>
          <a:off x="0" y="0"/>
          <a:ext cx="0" cy="0"/>
          <a:chOff x="0" y="0"/>
          <a:chExt cx="0" cy="0"/>
        </a:xfrm>
      </p:grpSpPr>
      <p:sp>
        <p:nvSpPr>
          <p:cNvPr id="441" name="Google Shape;441;p45"/>
          <p:cNvSpPr txBox="1">
            <a:spLocks noGrp="1"/>
          </p:cNvSpPr>
          <p:nvPr>
            <p:ph type="title"/>
          </p:nvPr>
        </p:nvSpPr>
        <p:spPr>
          <a:xfrm>
            <a:off x="760405" y="876654"/>
            <a:ext cx="7927848" cy="9128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800" dirty="0">
                <a:solidFill>
                  <a:schemeClr val="tx1"/>
                </a:solidFill>
              </a:rPr>
              <a:t>Thank You!</a:t>
            </a:r>
            <a:br>
              <a:rPr lang="en-IN" sz="4800" dirty="0">
                <a:solidFill>
                  <a:schemeClr val="tx1"/>
                </a:solidFill>
              </a:rPr>
            </a:br>
            <a:r>
              <a:rPr lang="en-IN" sz="2800" dirty="0">
                <a:solidFill>
                  <a:schemeClr val="tx1"/>
                </a:solidFill>
              </a:rPr>
              <a:t>Follow this project on GitHub</a:t>
            </a:r>
            <a:endParaRPr sz="4800" dirty="0">
              <a:solidFill>
                <a:schemeClr val="tx1"/>
              </a:solidFill>
            </a:endParaRPr>
          </a:p>
        </p:txBody>
      </p:sp>
      <p:sp>
        <p:nvSpPr>
          <p:cNvPr id="444" name="Google Shape;444;p45"/>
          <p:cNvSpPr/>
          <p:nvPr/>
        </p:nvSpPr>
        <p:spPr>
          <a:xfrm rot="1834879">
            <a:off x="7531988" y="1286796"/>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rot="1835340">
            <a:off x="7314731" y="738231"/>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rot="1834341">
            <a:off x="8354772" y="1925329"/>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rot="1835532">
            <a:off x="7579114" y="1582127"/>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rot="1834341">
            <a:off x="8333557" y="811563"/>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5"/>
          <p:cNvSpPr/>
          <p:nvPr/>
        </p:nvSpPr>
        <p:spPr>
          <a:xfrm rot="1835670">
            <a:off x="7174570" y="363532"/>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rot="1834879">
            <a:off x="396471" y="4223568"/>
            <a:ext cx="160330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rot="1835340">
            <a:off x="179214" y="3675003"/>
            <a:ext cx="275313"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rot="1834341">
            <a:off x="1219255" y="4862101"/>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5"/>
          <p:cNvSpPr/>
          <p:nvPr/>
        </p:nvSpPr>
        <p:spPr>
          <a:xfrm rot="1835532">
            <a:off x="443597" y="4518899"/>
            <a:ext cx="77752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5"/>
          <p:cNvSpPr/>
          <p:nvPr/>
        </p:nvSpPr>
        <p:spPr>
          <a:xfrm rot="1834341">
            <a:off x="1198040" y="3748335"/>
            <a:ext cx="293732"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rot="1835670">
            <a:off x="39053" y="3300304"/>
            <a:ext cx="1189487" cy="142569"/>
          </a:xfrm>
          <a:prstGeom prst="roundRect">
            <a:avLst>
              <a:gd name="adj" fmla="val 50000"/>
            </a:avLst>
          </a:prstGeom>
          <a:gradFill>
            <a:gsLst>
              <a:gs pos="0">
                <a:schemeClr val="dk2"/>
              </a:gs>
              <a:gs pos="100000">
                <a:schemeClr val="lt2"/>
              </a:gs>
            </a:gsLst>
            <a:lin ang="10800025"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Picture 6" descr="GitHub Logo and symbol, meaning, history, PNG, brand">
            <a:extLst>
              <a:ext uri="{FF2B5EF4-FFF2-40B4-BE49-F238E27FC236}">
                <a16:creationId xmlns:a16="http://schemas.microsoft.com/office/drawing/2014/main" id="{CA1DEB94-15A2-7D99-071D-5ADEA7E01CD8}"/>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148552" y="2784702"/>
            <a:ext cx="2415155" cy="1358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20E699-1AEB-040C-77F9-BAD9BFE5407B}"/>
              </a:ext>
            </a:extLst>
          </p:cNvPr>
          <p:cNvSpPr txBox="1"/>
          <p:nvPr/>
        </p:nvSpPr>
        <p:spPr>
          <a:xfrm>
            <a:off x="4317979" y="3092398"/>
            <a:ext cx="3159135" cy="523220"/>
          </a:xfrm>
          <a:prstGeom prst="rect">
            <a:avLst/>
          </a:prstGeom>
          <a:noFill/>
        </p:spPr>
        <p:txBody>
          <a:bodyPr wrap="square">
            <a:spAutoFit/>
          </a:bodyPr>
          <a:lstStyle/>
          <a:p>
            <a:r>
              <a:rPr lang="en-US" dirty="0">
                <a:solidFill>
                  <a:schemeClr val="tx1"/>
                </a:solidFill>
                <a:hlinkClick r:id="rId5"/>
              </a:rPr>
              <a:t>https://</a:t>
            </a:r>
            <a:r>
              <a:rPr lang="en-US" dirty="0" err="1">
                <a:solidFill>
                  <a:schemeClr val="tx1"/>
                </a:solidFill>
                <a:hlinkClick r:id="rId5"/>
              </a:rPr>
              <a:t>github.com</a:t>
            </a:r>
            <a:r>
              <a:rPr lang="en-US" dirty="0">
                <a:solidFill>
                  <a:schemeClr val="tx1"/>
                </a:solidFill>
                <a:hlinkClick r:id="rId5"/>
              </a:rPr>
              <a:t>/</a:t>
            </a:r>
            <a:r>
              <a:rPr lang="en-US" dirty="0" err="1">
                <a:solidFill>
                  <a:schemeClr val="tx1"/>
                </a:solidFill>
                <a:hlinkClick r:id="rId5"/>
              </a:rPr>
              <a:t>kshitij-mittal</a:t>
            </a:r>
            <a:r>
              <a:rPr lang="en-US" dirty="0">
                <a:solidFill>
                  <a:schemeClr val="tx1"/>
                </a:solidFill>
                <a:hlinkClick r:id="rId5"/>
              </a:rPr>
              <a:t>/automatic-essay-grading-DL</a:t>
            </a:r>
            <a:endParaRPr lang="en-US" dirty="0">
              <a:solidFill>
                <a:schemeClr val="tx1"/>
              </a:solidFill>
            </a:endParaRPr>
          </a:p>
        </p:txBody>
      </p:sp>
    </p:spTree>
    <p:extLst>
      <p:ext uri="{BB962C8B-B14F-4D97-AF65-F5344CB8AC3E}">
        <p14:creationId xmlns:p14="http://schemas.microsoft.com/office/powerpoint/2010/main" val="489146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C2C0-B946-79A5-2A99-F8DE08C172AA}"/>
              </a:ext>
            </a:extLst>
          </p:cNvPr>
          <p:cNvSpPr>
            <a:spLocks noGrp="1"/>
          </p:cNvSpPr>
          <p:nvPr>
            <p:ph type="title"/>
          </p:nvPr>
        </p:nvSpPr>
        <p:spPr>
          <a:xfrm>
            <a:off x="169333" y="258759"/>
            <a:ext cx="7704000" cy="572700"/>
          </a:xfrm>
        </p:spPr>
        <p:txBody>
          <a:bodyPr/>
          <a:lstStyle/>
          <a:p>
            <a:r>
              <a:rPr lang="en-US" sz="3200" dirty="0">
                <a:solidFill>
                  <a:schemeClr val="accent1"/>
                </a:solidFill>
              </a:rPr>
              <a:t>Problem Statement</a:t>
            </a:r>
          </a:p>
        </p:txBody>
      </p:sp>
      <p:sp>
        <p:nvSpPr>
          <p:cNvPr id="3" name="Rectangle 2">
            <a:extLst>
              <a:ext uri="{FF2B5EF4-FFF2-40B4-BE49-F238E27FC236}">
                <a16:creationId xmlns:a16="http://schemas.microsoft.com/office/drawing/2014/main" id="{398A9812-43B7-E8FE-4A83-E4ACCD48B01B}"/>
              </a:ext>
            </a:extLst>
          </p:cNvPr>
          <p:cNvSpPr>
            <a:spLocks noChangeArrowheads="1"/>
          </p:cNvSpPr>
          <p:nvPr/>
        </p:nvSpPr>
        <p:spPr bwMode="auto">
          <a:xfrm>
            <a:off x="169333" y="1244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TextBox 28">
            <a:extLst>
              <a:ext uri="{FF2B5EF4-FFF2-40B4-BE49-F238E27FC236}">
                <a16:creationId xmlns:a16="http://schemas.microsoft.com/office/drawing/2014/main" id="{A3F8F898-9CCA-0794-7E4D-B30B8942D087}"/>
              </a:ext>
            </a:extLst>
          </p:cNvPr>
          <p:cNvSpPr txBox="1"/>
          <p:nvPr/>
        </p:nvSpPr>
        <p:spPr>
          <a:xfrm>
            <a:off x="4741333" y="1817397"/>
            <a:ext cx="3778825" cy="2893100"/>
          </a:xfrm>
          <a:prstGeom prst="rect">
            <a:avLst/>
          </a:prstGeom>
          <a:noFill/>
        </p:spPr>
        <p:txBody>
          <a:bodyPr wrap="square" rtlCol="0">
            <a:spAutoFit/>
          </a:bodyPr>
          <a:lstStyle/>
          <a:p>
            <a:pPr marL="285750" indent="-285750" algn="l">
              <a:buClr>
                <a:schemeClr val="tx2">
                  <a:lumMod val="75000"/>
                </a:schemeClr>
              </a:buClr>
              <a:buFont typeface="Wingdings" pitchFamily="2" charset="2"/>
              <a:buChar char="§"/>
            </a:pPr>
            <a:r>
              <a:rPr lang="en-US" b="0" i="0" dirty="0">
                <a:solidFill>
                  <a:schemeClr val="accent1"/>
                </a:solidFill>
                <a:effectLst/>
                <a:latin typeface="+mn-lt"/>
              </a:rPr>
              <a:t>ELLs refer to students who face </a:t>
            </a:r>
            <a:r>
              <a:rPr lang="en-US" b="0" i="0" dirty="0">
                <a:solidFill>
                  <a:schemeClr val="tx2">
                    <a:lumMod val="75000"/>
                  </a:schemeClr>
                </a:solidFill>
                <a:effectLst/>
                <a:latin typeface="+mn-lt"/>
              </a:rPr>
              <a:t>difficulty communicating effectively and learning in English </a:t>
            </a:r>
          </a:p>
          <a:p>
            <a:pPr marL="285750" indent="-285750" algn="l">
              <a:buClr>
                <a:schemeClr val="tx2">
                  <a:lumMod val="75000"/>
                </a:schemeClr>
              </a:buClr>
              <a:buFont typeface="Wingdings" pitchFamily="2" charset="2"/>
              <a:buChar char="§"/>
            </a:pPr>
            <a:endParaRPr lang="en-US" b="0" i="0" dirty="0">
              <a:solidFill>
                <a:schemeClr val="accent1"/>
              </a:solidFill>
              <a:effectLst/>
              <a:latin typeface="+mn-lt"/>
            </a:endParaRPr>
          </a:p>
          <a:p>
            <a:pPr marL="285750" indent="-285750" algn="l">
              <a:buClr>
                <a:schemeClr val="tx2">
                  <a:lumMod val="75000"/>
                </a:schemeClr>
              </a:buClr>
              <a:buFont typeface="Wingdings" pitchFamily="2" charset="2"/>
              <a:buChar char="§"/>
            </a:pPr>
            <a:r>
              <a:rPr lang="en-US" dirty="0">
                <a:solidFill>
                  <a:schemeClr val="accent1"/>
                </a:solidFill>
                <a:latin typeface="+mn-lt"/>
              </a:rPr>
              <a:t>ELLs belong</a:t>
            </a:r>
            <a:r>
              <a:rPr lang="en-US" b="0" i="0" dirty="0">
                <a:solidFill>
                  <a:schemeClr val="accent1"/>
                </a:solidFill>
                <a:effectLst/>
                <a:latin typeface="+mn-lt"/>
              </a:rPr>
              <a:t> to households and backgrounds </a:t>
            </a:r>
            <a:r>
              <a:rPr lang="en-US" b="0" i="0" dirty="0">
                <a:solidFill>
                  <a:schemeClr val="tx2">
                    <a:lumMod val="75000"/>
                  </a:schemeClr>
                </a:solidFill>
                <a:effectLst/>
                <a:latin typeface="+mn-lt"/>
              </a:rPr>
              <a:t>where English is not the primary language</a:t>
            </a:r>
            <a:r>
              <a:rPr lang="en-US" b="0" i="0" dirty="0">
                <a:solidFill>
                  <a:schemeClr val="accent1"/>
                </a:solidFill>
                <a:effectLst/>
                <a:latin typeface="+mn-lt"/>
              </a:rPr>
              <a:t>. </a:t>
            </a:r>
          </a:p>
          <a:p>
            <a:pPr marL="285750" indent="-285750" algn="l">
              <a:buClr>
                <a:schemeClr val="tx2">
                  <a:lumMod val="75000"/>
                </a:schemeClr>
              </a:buClr>
              <a:buFont typeface="Wingdings" pitchFamily="2" charset="2"/>
              <a:buChar char="§"/>
            </a:pPr>
            <a:endParaRPr lang="en-US" b="0" i="0" dirty="0">
              <a:solidFill>
                <a:schemeClr val="accent1"/>
              </a:solidFill>
              <a:effectLst/>
              <a:latin typeface="+mn-lt"/>
            </a:endParaRPr>
          </a:p>
          <a:p>
            <a:pPr marL="285750" indent="-285750" algn="l">
              <a:buClr>
                <a:schemeClr val="tx2">
                  <a:lumMod val="75000"/>
                </a:schemeClr>
              </a:buClr>
              <a:buFont typeface="Wingdings" pitchFamily="2" charset="2"/>
              <a:buChar char="§"/>
            </a:pPr>
            <a:r>
              <a:rPr lang="en-US" b="0" i="0" dirty="0">
                <a:solidFill>
                  <a:schemeClr val="accent1"/>
                </a:solidFill>
                <a:effectLst/>
                <a:latin typeface="+mn-lt"/>
              </a:rPr>
              <a:t>Due to this, they </a:t>
            </a:r>
            <a:r>
              <a:rPr lang="en-US" b="0" i="0" dirty="0">
                <a:solidFill>
                  <a:schemeClr val="tx2">
                    <a:lumMod val="75000"/>
                  </a:schemeClr>
                </a:solidFill>
                <a:effectLst/>
                <a:latin typeface="+mn-lt"/>
              </a:rPr>
              <a:t>need special or adjusted </a:t>
            </a:r>
            <a:r>
              <a:rPr lang="en-US" dirty="0">
                <a:solidFill>
                  <a:schemeClr val="tx2">
                    <a:lumMod val="75000"/>
                  </a:schemeClr>
                </a:solidFill>
                <a:latin typeface="+mn-lt"/>
              </a:rPr>
              <a:t>i</a:t>
            </a:r>
            <a:r>
              <a:rPr lang="en-US" b="0" i="0" dirty="0">
                <a:solidFill>
                  <a:schemeClr val="tx2">
                    <a:lumMod val="75000"/>
                  </a:schemeClr>
                </a:solidFill>
                <a:effectLst/>
                <a:latin typeface="+mn-lt"/>
              </a:rPr>
              <a:t>nstruction to improve their language skills </a:t>
            </a:r>
            <a:r>
              <a:rPr lang="en-US" b="0" i="0" dirty="0">
                <a:solidFill>
                  <a:schemeClr val="accent1"/>
                </a:solidFill>
                <a:effectLst/>
                <a:latin typeface="+mn-lt"/>
              </a:rPr>
              <a:t>and academic performance.</a:t>
            </a:r>
          </a:p>
          <a:p>
            <a:pPr algn="l"/>
            <a:endParaRPr lang="en-US" b="0" i="0" dirty="0">
              <a:solidFill>
                <a:schemeClr val="accent1"/>
              </a:solidFill>
              <a:effectLst/>
              <a:latin typeface="+mn-lt"/>
            </a:endParaRPr>
          </a:p>
          <a:p>
            <a:endParaRPr lang="en-US" dirty="0"/>
          </a:p>
        </p:txBody>
      </p:sp>
      <p:sp>
        <p:nvSpPr>
          <p:cNvPr id="30" name="TextBox 29">
            <a:extLst>
              <a:ext uri="{FF2B5EF4-FFF2-40B4-BE49-F238E27FC236}">
                <a16:creationId xmlns:a16="http://schemas.microsoft.com/office/drawing/2014/main" id="{424B8586-3099-E515-86DD-B6BE69540B2F}"/>
              </a:ext>
            </a:extLst>
          </p:cNvPr>
          <p:cNvSpPr txBox="1"/>
          <p:nvPr/>
        </p:nvSpPr>
        <p:spPr>
          <a:xfrm>
            <a:off x="4999337" y="1411363"/>
            <a:ext cx="1526380" cy="307777"/>
          </a:xfrm>
          <a:prstGeom prst="rect">
            <a:avLst/>
          </a:prstGeom>
          <a:noFill/>
        </p:spPr>
        <p:txBody>
          <a:bodyPr wrap="none" rtlCol="0">
            <a:spAutoFit/>
          </a:bodyPr>
          <a:lstStyle/>
          <a:p>
            <a:r>
              <a:rPr lang="en-US" b="1" dirty="0">
                <a:solidFill>
                  <a:schemeClr val="accent1"/>
                </a:solidFill>
              </a:rPr>
              <a:t>Who is an ELL?</a:t>
            </a:r>
          </a:p>
        </p:txBody>
      </p:sp>
      <p:sp>
        <p:nvSpPr>
          <p:cNvPr id="31" name="TextBox 30">
            <a:extLst>
              <a:ext uri="{FF2B5EF4-FFF2-40B4-BE49-F238E27FC236}">
                <a16:creationId xmlns:a16="http://schemas.microsoft.com/office/drawing/2014/main" id="{B7BC7E4E-0C1F-69BF-95E7-992701D12E80}"/>
              </a:ext>
            </a:extLst>
          </p:cNvPr>
          <p:cNvSpPr txBox="1"/>
          <p:nvPr/>
        </p:nvSpPr>
        <p:spPr>
          <a:xfrm>
            <a:off x="462337" y="1388040"/>
            <a:ext cx="3328827" cy="3323987"/>
          </a:xfrm>
          <a:prstGeom prst="rect">
            <a:avLst/>
          </a:prstGeom>
          <a:noFill/>
        </p:spPr>
        <p:txBody>
          <a:bodyPr wrap="square" rtlCol="0">
            <a:spAutoFit/>
          </a:bodyPr>
          <a:lstStyle/>
          <a:p>
            <a:pPr algn="l"/>
            <a:r>
              <a:rPr lang="en-US" b="1" i="0" dirty="0">
                <a:solidFill>
                  <a:schemeClr val="accent1"/>
                </a:solidFill>
                <a:effectLst/>
                <a:latin typeface="Raleway" pitchFamily="2" charset="77"/>
              </a:rPr>
              <a:t>Problem Statement</a:t>
            </a:r>
          </a:p>
          <a:p>
            <a:pPr algn="l"/>
            <a:endParaRPr lang="en-US" b="1" i="0" dirty="0">
              <a:solidFill>
                <a:schemeClr val="accent1"/>
              </a:solidFill>
              <a:effectLst/>
              <a:latin typeface="+mn-lt"/>
            </a:endParaRPr>
          </a:p>
          <a:p>
            <a:pPr marL="285750" indent="-285750" algn="l">
              <a:buClr>
                <a:schemeClr val="tx2">
                  <a:lumMod val="75000"/>
                </a:schemeClr>
              </a:buClr>
              <a:buFont typeface="Wingdings" pitchFamily="2" charset="2"/>
              <a:buChar char="§"/>
            </a:pPr>
            <a:r>
              <a:rPr lang="en-US" b="0" i="0" dirty="0">
                <a:solidFill>
                  <a:schemeClr val="accent1"/>
                </a:solidFill>
                <a:effectLst/>
                <a:latin typeface="Arial" panose="020B0604020202020204" pitchFamily="34" charset="0"/>
              </a:rPr>
              <a:t>The objective is to evaluate the </a:t>
            </a:r>
            <a:r>
              <a:rPr lang="en-US" b="0" i="0" dirty="0">
                <a:solidFill>
                  <a:schemeClr val="tx2">
                    <a:lumMod val="75000"/>
                  </a:schemeClr>
                </a:solidFill>
                <a:effectLst/>
                <a:latin typeface="Arial" panose="020B0604020202020204" pitchFamily="34" charset="0"/>
              </a:rPr>
              <a:t>English language proficiency of 8th-12th grade students </a:t>
            </a:r>
            <a:r>
              <a:rPr lang="en-US" b="0" i="0" dirty="0">
                <a:solidFill>
                  <a:schemeClr val="accent1"/>
                </a:solidFill>
                <a:effectLst/>
                <a:latin typeface="Arial" panose="020B0604020202020204" pitchFamily="34" charset="0"/>
              </a:rPr>
              <a:t>by analyzing their essays</a:t>
            </a:r>
          </a:p>
          <a:p>
            <a:pPr marL="285750" indent="-285750" algn="l">
              <a:buClr>
                <a:schemeClr val="tx2">
                  <a:lumMod val="75000"/>
                </a:schemeClr>
              </a:buClr>
              <a:buFont typeface="Wingdings" pitchFamily="2" charset="2"/>
              <a:buChar char="§"/>
            </a:pPr>
            <a:endParaRPr lang="en-US" b="0" i="0" dirty="0">
              <a:solidFill>
                <a:schemeClr val="accent1"/>
              </a:solidFill>
              <a:effectLst/>
              <a:latin typeface="Arial" panose="020B0604020202020204" pitchFamily="34" charset="0"/>
            </a:endParaRPr>
          </a:p>
          <a:p>
            <a:pPr marL="285750" indent="-285750" algn="l">
              <a:buClr>
                <a:schemeClr val="tx2">
                  <a:lumMod val="75000"/>
                </a:schemeClr>
              </a:buClr>
              <a:buFont typeface="Wingdings" pitchFamily="2" charset="2"/>
              <a:buChar char="§"/>
            </a:pPr>
            <a:r>
              <a:rPr lang="en-US" b="0" i="0" dirty="0">
                <a:solidFill>
                  <a:schemeClr val="accent1"/>
                </a:solidFill>
                <a:effectLst/>
                <a:latin typeface="Arial" panose="020B0604020202020204" pitchFamily="34" charset="0"/>
              </a:rPr>
              <a:t>To enhance the support for ELLs, a model will be developed using </a:t>
            </a:r>
            <a:r>
              <a:rPr lang="en-US" b="0" i="0" dirty="0">
                <a:solidFill>
                  <a:schemeClr val="tx2">
                    <a:lumMod val="75000"/>
                  </a:schemeClr>
                </a:solidFill>
                <a:effectLst/>
                <a:latin typeface="Arial" panose="020B0604020202020204" pitchFamily="34" charset="0"/>
              </a:rPr>
              <a:t>Deep  Learning techniques</a:t>
            </a:r>
            <a:endParaRPr lang="en-US" b="0" i="0" dirty="0">
              <a:solidFill>
                <a:schemeClr val="accent1"/>
              </a:solidFill>
              <a:effectLst/>
              <a:latin typeface="Arial" panose="020B0604020202020204" pitchFamily="34" charset="0"/>
            </a:endParaRPr>
          </a:p>
          <a:p>
            <a:pPr marL="285750" indent="-285750" algn="l">
              <a:buClr>
                <a:schemeClr val="tx2">
                  <a:lumMod val="75000"/>
                </a:schemeClr>
              </a:buClr>
              <a:buFont typeface="Wingdings" pitchFamily="2" charset="2"/>
              <a:buChar char="§"/>
            </a:pPr>
            <a:endParaRPr lang="en-US" b="0" i="0" dirty="0">
              <a:solidFill>
                <a:schemeClr val="accent1"/>
              </a:solidFill>
              <a:effectLst/>
              <a:latin typeface="Arial" panose="020B0604020202020204" pitchFamily="34" charset="0"/>
            </a:endParaRPr>
          </a:p>
          <a:p>
            <a:pPr marL="285750" indent="-285750" algn="l">
              <a:buClr>
                <a:schemeClr val="tx2">
                  <a:lumMod val="75000"/>
                </a:schemeClr>
              </a:buClr>
              <a:buFont typeface="Wingdings" pitchFamily="2" charset="2"/>
              <a:buChar char="§"/>
            </a:pPr>
            <a:r>
              <a:rPr lang="en-US" b="0" i="0" dirty="0">
                <a:solidFill>
                  <a:schemeClr val="accent1"/>
                </a:solidFill>
                <a:effectLst/>
                <a:latin typeface="Arial" panose="020B0604020202020204" pitchFamily="34" charset="0"/>
              </a:rPr>
              <a:t>This model can help reduce the </a:t>
            </a:r>
            <a:r>
              <a:rPr lang="en-US" b="0" i="0" dirty="0">
                <a:solidFill>
                  <a:schemeClr val="tx2">
                    <a:lumMod val="75000"/>
                  </a:schemeClr>
                </a:solidFill>
                <a:effectLst/>
                <a:latin typeface="Arial" panose="020B0604020202020204" pitchFamily="34" charset="0"/>
              </a:rPr>
              <a:t>grading burden for teachers and provide better feedback to students </a:t>
            </a:r>
            <a:r>
              <a:rPr lang="en-US" b="0" i="0" dirty="0">
                <a:solidFill>
                  <a:schemeClr val="accent1"/>
                </a:solidFill>
                <a:effectLst/>
                <a:latin typeface="Arial" panose="020B0604020202020204" pitchFamily="34" charset="0"/>
              </a:rPr>
              <a:t>on their essays</a:t>
            </a:r>
            <a:endParaRPr lang="en-US" b="0" i="0" dirty="0">
              <a:solidFill>
                <a:schemeClr val="accent1"/>
              </a:solidFill>
              <a:effectLst/>
              <a:latin typeface="+mn-lt"/>
            </a:endParaRPr>
          </a:p>
        </p:txBody>
      </p:sp>
    </p:spTree>
    <p:extLst>
      <p:ext uri="{BB962C8B-B14F-4D97-AF65-F5344CB8AC3E}">
        <p14:creationId xmlns:p14="http://schemas.microsoft.com/office/powerpoint/2010/main" val="187082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4"/>
        <p:cNvGrpSpPr/>
        <p:nvPr/>
      </p:nvGrpSpPr>
      <p:grpSpPr>
        <a:xfrm>
          <a:off x="0" y="0"/>
          <a:ext cx="0" cy="0"/>
          <a:chOff x="0" y="0"/>
          <a:chExt cx="0" cy="0"/>
        </a:xfrm>
      </p:grpSpPr>
      <p:sp>
        <p:nvSpPr>
          <p:cNvPr id="395" name="Google Shape;395;p42"/>
          <p:cNvSpPr txBox="1">
            <a:spLocks noGrp="1"/>
          </p:cNvSpPr>
          <p:nvPr>
            <p:ph type="title" idx="4294967295"/>
          </p:nvPr>
        </p:nvSpPr>
        <p:spPr>
          <a:xfrm>
            <a:off x="294795" y="282878"/>
            <a:ext cx="7704138" cy="573088"/>
          </a:xfrm>
          <a:prstGeom prst="rect">
            <a:avLst/>
          </a:prstGeom>
          <a:solidFill>
            <a:schemeClr val="bg1"/>
          </a:solidFill>
        </p:spPr>
        <p:txBody>
          <a:bodyPr spcFirstLastPara="1" wrap="square" lIns="91425" tIns="91425" rIns="91425" bIns="91425" anchor="t" anchorCtr="0">
            <a:noAutofit/>
          </a:bodyPr>
          <a:lstStyle/>
          <a:p>
            <a:pPr marL="0" lvl="0" indent="0"/>
            <a:r>
              <a:rPr lang="en-US" sz="3200" dirty="0">
                <a:solidFill>
                  <a:schemeClr val="accent1"/>
                </a:solidFill>
              </a:rPr>
              <a:t>Data Assumptions</a:t>
            </a:r>
          </a:p>
        </p:txBody>
      </p:sp>
      <p:sp>
        <p:nvSpPr>
          <p:cNvPr id="8" name="TextBox 7">
            <a:extLst>
              <a:ext uri="{FF2B5EF4-FFF2-40B4-BE49-F238E27FC236}">
                <a16:creationId xmlns:a16="http://schemas.microsoft.com/office/drawing/2014/main" id="{0C70CF42-1EBA-33E2-09DA-9607AF09470D}"/>
              </a:ext>
            </a:extLst>
          </p:cNvPr>
          <p:cNvSpPr txBox="1"/>
          <p:nvPr/>
        </p:nvSpPr>
        <p:spPr>
          <a:xfrm>
            <a:off x="360737" y="1225480"/>
            <a:ext cx="5176463" cy="3539430"/>
          </a:xfrm>
          <a:prstGeom prst="rect">
            <a:avLst/>
          </a:prstGeom>
          <a:noFill/>
        </p:spPr>
        <p:txBody>
          <a:bodyPr wrap="square" rtlCol="0">
            <a:spAutoFit/>
          </a:bodyPr>
          <a:lstStyle/>
          <a:p>
            <a:pPr algn="l"/>
            <a:endParaRPr lang="en-US" b="1" i="0" dirty="0">
              <a:solidFill>
                <a:schemeClr val="accent1"/>
              </a:solidFill>
              <a:effectLst/>
              <a:latin typeface="+mn-lt"/>
            </a:endParaRPr>
          </a:p>
          <a:p>
            <a:pPr marL="285750" indent="-285750" algn="l">
              <a:buClr>
                <a:schemeClr val="tx2">
                  <a:lumMod val="75000"/>
                </a:schemeClr>
              </a:buClr>
              <a:buFont typeface="Wingdings" pitchFamily="2" charset="2"/>
              <a:buChar char="§"/>
            </a:pPr>
            <a:r>
              <a:rPr lang="en-US" b="0" i="0" dirty="0">
                <a:solidFill>
                  <a:schemeClr val="accent1"/>
                </a:solidFill>
                <a:effectLst/>
                <a:latin typeface="Arial" panose="020B0604020202020204" pitchFamily="34" charset="0"/>
              </a:rPr>
              <a:t>The dataset presented comprises </a:t>
            </a:r>
            <a:r>
              <a:rPr lang="en-US" b="0" i="0" dirty="0">
                <a:solidFill>
                  <a:srgbClr val="66FF95"/>
                </a:solidFill>
                <a:effectLst/>
                <a:latin typeface="Arial" panose="020B0604020202020204" pitchFamily="34" charset="0"/>
              </a:rPr>
              <a:t>argumentative essays written by 8th-12th grade English Language Learners (ELLs).</a:t>
            </a:r>
          </a:p>
          <a:p>
            <a:pPr marL="285750" indent="-285750" algn="l">
              <a:buClr>
                <a:schemeClr val="tx2">
                  <a:lumMod val="75000"/>
                </a:schemeClr>
              </a:buClr>
              <a:buFont typeface="Wingdings" pitchFamily="2" charset="2"/>
              <a:buChar char="§"/>
            </a:pPr>
            <a:endParaRPr lang="en-US" dirty="0">
              <a:solidFill>
                <a:srgbClr val="66FF95"/>
              </a:solidFill>
              <a:latin typeface="Arial" panose="020B0604020202020204" pitchFamily="34" charset="0"/>
            </a:endParaRPr>
          </a:p>
          <a:p>
            <a:pPr marL="285750" indent="-285750" algn="l">
              <a:buClr>
                <a:schemeClr val="tx2">
                  <a:lumMod val="75000"/>
                </a:schemeClr>
              </a:buClr>
              <a:buFont typeface="Wingdings" pitchFamily="2" charset="2"/>
              <a:buChar char="§"/>
            </a:pPr>
            <a:r>
              <a:rPr lang="en-US" b="0" i="0" dirty="0">
                <a:solidFill>
                  <a:schemeClr val="accent1"/>
                </a:solidFill>
                <a:effectLst/>
                <a:latin typeface="Arial" panose="020B0604020202020204" pitchFamily="34" charset="0"/>
              </a:rPr>
              <a:t>The essays have been scored according to six analytic measures: </a:t>
            </a:r>
            <a:r>
              <a:rPr lang="en-US" b="0" i="0" dirty="0">
                <a:solidFill>
                  <a:srgbClr val="66FF95"/>
                </a:solidFill>
                <a:effectLst/>
                <a:latin typeface="Arial" panose="020B0604020202020204" pitchFamily="34" charset="0"/>
              </a:rPr>
              <a:t>cohesion, syntax, vocabulary, phraseology, grammar, and conventions</a:t>
            </a:r>
            <a:r>
              <a:rPr lang="en-US" b="0" i="0" dirty="0">
                <a:solidFill>
                  <a:schemeClr val="accent1"/>
                </a:solidFill>
                <a:effectLst/>
                <a:latin typeface="Arial" panose="020B0604020202020204" pitchFamily="34" charset="0"/>
              </a:rPr>
              <a:t>.</a:t>
            </a:r>
          </a:p>
          <a:p>
            <a:pPr marL="285750" indent="-285750" algn="l">
              <a:buClr>
                <a:schemeClr val="tx2">
                  <a:lumMod val="75000"/>
                </a:schemeClr>
              </a:buClr>
              <a:buFont typeface="Wingdings" pitchFamily="2" charset="2"/>
              <a:buChar char="§"/>
            </a:pPr>
            <a:endParaRPr lang="en-US" dirty="0">
              <a:solidFill>
                <a:schemeClr val="accent1"/>
              </a:solidFill>
              <a:latin typeface="Arial" panose="020B0604020202020204" pitchFamily="34" charset="0"/>
            </a:endParaRPr>
          </a:p>
          <a:p>
            <a:pPr marL="285750" indent="-285750">
              <a:buClr>
                <a:schemeClr val="tx2">
                  <a:lumMod val="75000"/>
                </a:schemeClr>
              </a:buClr>
              <a:buFont typeface="Wingdings" pitchFamily="2" charset="2"/>
              <a:buChar char="§"/>
            </a:pPr>
            <a:r>
              <a:rPr lang="en-US" dirty="0">
                <a:solidFill>
                  <a:schemeClr val="accent1"/>
                </a:solidFill>
                <a:latin typeface="Arial" panose="020B0604020202020204" pitchFamily="34" charset="0"/>
              </a:rPr>
              <a:t>Each measure represents a component of proficiency in essay writing, with </a:t>
            </a:r>
            <a:r>
              <a:rPr lang="en-US" dirty="0">
                <a:solidFill>
                  <a:srgbClr val="66FF95"/>
                </a:solidFill>
                <a:latin typeface="Arial" panose="020B0604020202020204" pitchFamily="34" charset="0"/>
              </a:rPr>
              <a:t>greater scores corresponding to greater proficiency in that measure</a:t>
            </a:r>
            <a:r>
              <a:rPr lang="en-US" dirty="0">
                <a:solidFill>
                  <a:schemeClr val="accent1"/>
                </a:solidFill>
                <a:latin typeface="Arial" panose="020B0604020202020204" pitchFamily="34" charset="0"/>
              </a:rPr>
              <a:t>. The scores range from 1.0 to 5.0 in increments of 0.5. </a:t>
            </a:r>
          </a:p>
          <a:p>
            <a:pPr marL="285750" indent="-285750">
              <a:buClr>
                <a:schemeClr val="tx2">
                  <a:lumMod val="75000"/>
                </a:schemeClr>
              </a:buClr>
              <a:buFont typeface="Wingdings" pitchFamily="2" charset="2"/>
              <a:buChar char="§"/>
            </a:pPr>
            <a:endParaRPr lang="en-US" dirty="0">
              <a:solidFill>
                <a:schemeClr val="accent1"/>
              </a:solidFill>
              <a:latin typeface="Arial" panose="020B0604020202020204" pitchFamily="34" charset="0"/>
            </a:endParaRPr>
          </a:p>
          <a:p>
            <a:pPr>
              <a:buClr>
                <a:schemeClr val="tx2">
                  <a:lumMod val="75000"/>
                </a:schemeClr>
              </a:buClr>
            </a:pPr>
            <a:r>
              <a:rPr lang="en-US" dirty="0">
                <a:solidFill>
                  <a:schemeClr val="bg1"/>
                </a:solidFill>
                <a:highlight>
                  <a:srgbClr val="66FF95"/>
                </a:highlight>
                <a:latin typeface="Arial" panose="020B0604020202020204" pitchFamily="34" charset="0"/>
              </a:rPr>
              <a:t>Our task is to predict the score of each of the six measures for the essays given in the test set.</a:t>
            </a:r>
          </a:p>
        </p:txBody>
      </p:sp>
      <p:sp>
        <p:nvSpPr>
          <p:cNvPr id="9" name="TextBox 8">
            <a:extLst>
              <a:ext uri="{FF2B5EF4-FFF2-40B4-BE49-F238E27FC236}">
                <a16:creationId xmlns:a16="http://schemas.microsoft.com/office/drawing/2014/main" id="{14A0291B-FEA9-3924-114C-D25D4320421F}"/>
              </a:ext>
            </a:extLst>
          </p:cNvPr>
          <p:cNvSpPr txBox="1"/>
          <p:nvPr/>
        </p:nvSpPr>
        <p:spPr>
          <a:xfrm>
            <a:off x="6096001" y="1479480"/>
            <a:ext cx="1210588" cy="646331"/>
          </a:xfrm>
          <a:prstGeom prst="rect">
            <a:avLst/>
          </a:prstGeom>
          <a:noFill/>
        </p:spPr>
        <p:txBody>
          <a:bodyPr wrap="none" rtlCol="0">
            <a:spAutoFit/>
          </a:bodyPr>
          <a:lstStyle/>
          <a:p>
            <a:r>
              <a:rPr lang="en-US" sz="3600" b="1" dirty="0">
                <a:solidFill>
                  <a:srgbClr val="66FF95"/>
                </a:solidFill>
              </a:rPr>
              <a:t>3911</a:t>
            </a:r>
            <a:endParaRPr lang="en-US" dirty="0">
              <a:solidFill>
                <a:schemeClr val="tx1"/>
              </a:solidFill>
            </a:endParaRPr>
          </a:p>
        </p:txBody>
      </p:sp>
      <p:sp>
        <p:nvSpPr>
          <p:cNvPr id="10" name="TextBox 9">
            <a:extLst>
              <a:ext uri="{FF2B5EF4-FFF2-40B4-BE49-F238E27FC236}">
                <a16:creationId xmlns:a16="http://schemas.microsoft.com/office/drawing/2014/main" id="{F18784FB-7D9D-FE3E-3808-F7BCC2E5C4CF}"/>
              </a:ext>
            </a:extLst>
          </p:cNvPr>
          <p:cNvSpPr txBox="1"/>
          <p:nvPr/>
        </p:nvSpPr>
        <p:spPr>
          <a:xfrm>
            <a:off x="6096001" y="2494471"/>
            <a:ext cx="441146" cy="646331"/>
          </a:xfrm>
          <a:prstGeom prst="rect">
            <a:avLst/>
          </a:prstGeom>
          <a:noFill/>
        </p:spPr>
        <p:txBody>
          <a:bodyPr wrap="none" rtlCol="0">
            <a:spAutoFit/>
          </a:bodyPr>
          <a:lstStyle/>
          <a:p>
            <a:r>
              <a:rPr lang="en-US" sz="3600" b="1" dirty="0">
                <a:solidFill>
                  <a:srgbClr val="66FF95"/>
                </a:solidFill>
              </a:rPr>
              <a:t>6</a:t>
            </a:r>
            <a:endParaRPr lang="en-US" dirty="0">
              <a:solidFill>
                <a:schemeClr val="tx1"/>
              </a:solidFill>
            </a:endParaRPr>
          </a:p>
        </p:txBody>
      </p:sp>
      <p:sp>
        <p:nvSpPr>
          <p:cNvPr id="13" name="TextBox 12">
            <a:extLst>
              <a:ext uri="{FF2B5EF4-FFF2-40B4-BE49-F238E27FC236}">
                <a16:creationId xmlns:a16="http://schemas.microsoft.com/office/drawing/2014/main" id="{74F6C12D-8939-A58A-6975-283B84CD72AE}"/>
              </a:ext>
            </a:extLst>
          </p:cNvPr>
          <p:cNvSpPr txBox="1"/>
          <p:nvPr/>
        </p:nvSpPr>
        <p:spPr>
          <a:xfrm>
            <a:off x="7179734" y="1541035"/>
            <a:ext cx="751466" cy="523220"/>
          </a:xfrm>
          <a:prstGeom prst="rect">
            <a:avLst/>
          </a:prstGeom>
          <a:noFill/>
        </p:spPr>
        <p:txBody>
          <a:bodyPr wrap="square">
            <a:spAutoFit/>
          </a:bodyPr>
          <a:lstStyle/>
          <a:p>
            <a:r>
              <a:rPr lang="en-US" dirty="0">
                <a:solidFill>
                  <a:schemeClr val="tx1"/>
                </a:solidFill>
              </a:rPr>
              <a:t>text essays</a:t>
            </a:r>
            <a:endParaRPr lang="en-US" dirty="0"/>
          </a:p>
        </p:txBody>
      </p:sp>
      <p:sp>
        <p:nvSpPr>
          <p:cNvPr id="19" name="TextBox 18">
            <a:extLst>
              <a:ext uri="{FF2B5EF4-FFF2-40B4-BE49-F238E27FC236}">
                <a16:creationId xmlns:a16="http://schemas.microsoft.com/office/drawing/2014/main" id="{04592FF6-F6D1-3907-3661-8167A3368D6F}"/>
              </a:ext>
            </a:extLst>
          </p:cNvPr>
          <p:cNvSpPr txBox="1"/>
          <p:nvPr/>
        </p:nvSpPr>
        <p:spPr>
          <a:xfrm>
            <a:off x="6539467" y="2556026"/>
            <a:ext cx="2032000" cy="523220"/>
          </a:xfrm>
          <a:prstGeom prst="rect">
            <a:avLst/>
          </a:prstGeom>
          <a:noFill/>
        </p:spPr>
        <p:txBody>
          <a:bodyPr wrap="square">
            <a:spAutoFit/>
          </a:bodyPr>
          <a:lstStyle/>
          <a:p>
            <a:r>
              <a:rPr lang="en-US" dirty="0">
                <a:solidFill>
                  <a:schemeClr val="tx1"/>
                </a:solidFill>
              </a:rPr>
              <a:t>continuous target variables</a:t>
            </a:r>
            <a:endParaRPr lang="en-US" dirty="0"/>
          </a:p>
        </p:txBody>
      </p:sp>
      <p:sp>
        <p:nvSpPr>
          <p:cNvPr id="20" name="TextBox 19">
            <a:extLst>
              <a:ext uri="{FF2B5EF4-FFF2-40B4-BE49-F238E27FC236}">
                <a16:creationId xmlns:a16="http://schemas.microsoft.com/office/drawing/2014/main" id="{3026D07E-ADDE-4F66-7753-F8F1D014ED97}"/>
              </a:ext>
            </a:extLst>
          </p:cNvPr>
          <p:cNvSpPr txBox="1"/>
          <p:nvPr/>
        </p:nvSpPr>
        <p:spPr>
          <a:xfrm>
            <a:off x="6096001" y="3646791"/>
            <a:ext cx="748923" cy="646331"/>
          </a:xfrm>
          <a:prstGeom prst="rect">
            <a:avLst/>
          </a:prstGeom>
          <a:noFill/>
        </p:spPr>
        <p:txBody>
          <a:bodyPr wrap="none" rtlCol="0">
            <a:spAutoFit/>
          </a:bodyPr>
          <a:lstStyle/>
          <a:p>
            <a:r>
              <a:rPr lang="en-US" sz="3600" b="1" dirty="0">
                <a:solidFill>
                  <a:srgbClr val="66FF95"/>
                </a:solidFill>
              </a:rPr>
              <a:t>PII</a:t>
            </a:r>
            <a:endParaRPr lang="en-US" dirty="0">
              <a:solidFill>
                <a:schemeClr val="tx1"/>
              </a:solidFill>
            </a:endParaRPr>
          </a:p>
        </p:txBody>
      </p:sp>
      <p:sp>
        <p:nvSpPr>
          <p:cNvPr id="21" name="TextBox 20">
            <a:extLst>
              <a:ext uri="{FF2B5EF4-FFF2-40B4-BE49-F238E27FC236}">
                <a16:creationId xmlns:a16="http://schemas.microsoft.com/office/drawing/2014/main" id="{8AAF1735-F2DF-BE44-8906-6CBFE1812216}"/>
              </a:ext>
            </a:extLst>
          </p:cNvPr>
          <p:cNvSpPr txBox="1"/>
          <p:nvPr/>
        </p:nvSpPr>
        <p:spPr>
          <a:xfrm>
            <a:off x="6701295" y="3554458"/>
            <a:ext cx="1582004" cy="738664"/>
          </a:xfrm>
          <a:prstGeom prst="rect">
            <a:avLst/>
          </a:prstGeom>
          <a:noFill/>
        </p:spPr>
        <p:txBody>
          <a:bodyPr wrap="square">
            <a:spAutoFit/>
          </a:bodyPr>
          <a:lstStyle/>
          <a:p>
            <a:r>
              <a:rPr lang="en-US" dirty="0">
                <a:solidFill>
                  <a:schemeClr val="tx1"/>
                </a:solidFill>
              </a:rPr>
              <a:t>Masked to ensure personnel privacy </a:t>
            </a:r>
            <a:endParaRPr lang="en-US" dirty="0"/>
          </a:p>
        </p:txBody>
      </p:sp>
    </p:spTree>
    <p:extLst>
      <p:ext uri="{BB962C8B-B14F-4D97-AF65-F5344CB8AC3E}">
        <p14:creationId xmlns:p14="http://schemas.microsoft.com/office/powerpoint/2010/main" val="2704149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352;p40">
            <a:extLst>
              <a:ext uri="{FF2B5EF4-FFF2-40B4-BE49-F238E27FC236}">
                <a16:creationId xmlns:a16="http://schemas.microsoft.com/office/drawing/2014/main" id="{8653725F-3BA4-B73B-D16E-6EE320F236CE}"/>
              </a:ext>
            </a:extLst>
          </p:cNvPr>
          <p:cNvSpPr txBox="1"/>
          <p:nvPr/>
        </p:nvSpPr>
        <p:spPr>
          <a:xfrm flipH="1">
            <a:off x="299816" y="1566218"/>
            <a:ext cx="1812300" cy="858450"/>
          </a:xfrm>
          <a:prstGeom prst="rect">
            <a:avLst/>
          </a:prstGeom>
          <a:noFill/>
          <a:ln>
            <a:noFill/>
          </a:ln>
        </p:spPr>
        <p:txBody>
          <a:bodyPr spcFirstLastPara="1" wrap="square" lIns="91425" tIns="91425" rIns="91425" bIns="91425" anchor="b" anchorCtr="0">
            <a:noAutofit/>
          </a:bodyPr>
          <a:lstStyle/>
          <a:p>
            <a:pPr algn="ctr"/>
            <a:r>
              <a:rPr lang="en" sz="2000" dirty="0">
                <a:solidFill>
                  <a:schemeClr val="dk1"/>
                </a:solidFill>
                <a:latin typeface="Raleway ExtraBold"/>
                <a:ea typeface="Raleway ExtraBold"/>
                <a:cs typeface="Raleway ExtraBold"/>
              </a:rPr>
              <a:t>Text Cleaning</a:t>
            </a:r>
          </a:p>
        </p:txBody>
      </p:sp>
      <p:sp>
        <p:nvSpPr>
          <p:cNvPr id="6" name="Google Shape;353;p40">
            <a:extLst>
              <a:ext uri="{FF2B5EF4-FFF2-40B4-BE49-F238E27FC236}">
                <a16:creationId xmlns:a16="http://schemas.microsoft.com/office/drawing/2014/main" id="{95F8BAF7-E43E-A4EA-AC67-FA1C1E1EDB70}"/>
              </a:ext>
            </a:extLst>
          </p:cNvPr>
          <p:cNvSpPr txBox="1"/>
          <p:nvPr/>
        </p:nvSpPr>
        <p:spPr>
          <a:xfrm flipH="1">
            <a:off x="229294" y="2367507"/>
            <a:ext cx="2276839" cy="2433093"/>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Raleway"/>
                <a:sym typeface="Raleway"/>
              </a:rPr>
              <a:t>a. Apply contractions (</a:t>
            </a:r>
            <a:r>
              <a:rPr lang="en-US" dirty="0">
                <a:solidFill>
                  <a:schemeClr val="dk1"/>
                </a:solidFill>
                <a:latin typeface="Raleway"/>
                <a:sym typeface="Raleway"/>
              </a:rPr>
              <a:t>don't → do not</a:t>
            </a:r>
            <a:r>
              <a:rPr lang="en" dirty="0">
                <a:solidFill>
                  <a:schemeClr val="dk1"/>
                </a:solidFill>
                <a:latin typeface="Raleway"/>
                <a:sym typeface="Raleway"/>
              </a:rPr>
              <a:t>)</a:t>
            </a:r>
            <a:br>
              <a:rPr lang="en" dirty="0">
                <a:solidFill>
                  <a:schemeClr val="dk1"/>
                </a:solidFill>
                <a:latin typeface="Raleway"/>
                <a:sym typeface="Raleway"/>
              </a:rPr>
            </a:br>
            <a:endParaRPr lang="en-US" dirty="0">
              <a:solidFill>
                <a:schemeClr val="dk1"/>
              </a:solidFill>
            </a:endParaRPr>
          </a:p>
          <a:p>
            <a:r>
              <a:rPr lang="en" dirty="0">
                <a:solidFill>
                  <a:schemeClr val="dk1"/>
                </a:solidFill>
                <a:latin typeface="Raleway"/>
                <a:sym typeface="Raleway"/>
              </a:rPr>
              <a:t>b. Cleaning:</a:t>
            </a:r>
            <a:endParaRPr lang="en" dirty="0">
              <a:solidFill>
                <a:schemeClr val="dk1"/>
              </a:solidFill>
              <a:latin typeface="Raleway"/>
            </a:endParaRPr>
          </a:p>
          <a:p>
            <a:r>
              <a:rPr lang="en" dirty="0">
                <a:solidFill>
                  <a:schemeClr val="dk1"/>
                </a:solidFill>
                <a:latin typeface="Raleway"/>
                <a:sym typeface="Raleway"/>
              </a:rPr>
              <a:t> - Lower text, Strip extra spaces, Tab spaces</a:t>
            </a:r>
            <a:endParaRPr lang="en" dirty="0">
              <a:solidFill>
                <a:schemeClr val="dk1"/>
              </a:solidFill>
              <a:latin typeface="Raleway"/>
            </a:endParaRPr>
          </a:p>
          <a:p>
            <a:r>
              <a:rPr lang="en" dirty="0">
                <a:solidFill>
                  <a:schemeClr val="dk1"/>
                </a:solidFill>
                <a:latin typeface="Raleway"/>
              </a:rPr>
              <a:t> - Remove Stop words and Punctuation (and, the, for)</a:t>
            </a:r>
            <a:br>
              <a:rPr lang="en" dirty="0">
                <a:solidFill>
                  <a:schemeClr val="dk1"/>
                </a:solidFill>
                <a:latin typeface="Raleway"/>
              </a:rPr>
            </a:br>
            <a:endParaRPr lang="en" dirty="0">
              <a:solidFill>
                <a:schemeClr val="dk1"/>
              </a:solidFill>
            </a:endParaRPr>
          </a:p>
          <a:p>
            <a:r>
              <a:rPr lang="en" dirty="0">
                <a:solidFill>
                  <a:srgbClr val="66FF95"/>
                </a:solidFill>
                <a:latin typeface="Raleway"/>
              </a:rPr>
              <a:t>c. </a:t>
            </a:r>
            <a:r>
              <a:rPr lang="en" dirty="0">
                <a:solidFill>
                  <a:srgbClr val="66FF95"/>
                </a:solidFill>
              </a:rPr>
              <a:t>Word Tokenization</a:t>
            </a:r>
            <a:endParaRPr lang="en" dirty="0">
              <a:solidFill>
                <a:srgbClr val="66FF95"/>
              </a:solidFill>
              <a:latin typeface="Raleway"/>
            </a:endParaRPr>
          </a:p>
        </p:txBody>
      </p:sp>
      <p:sp>
        <p:nvSpPr>
          <p:cNvPr id="8" name="Google Shape;360;p40">
            <a:extLst>
              <a:ext uri="{FF2B5EF4-FFF2-40B4-BE49-F238E27FC236}">
                <a16:creationId xmlns:a16="http://schemas.microsoft.com/office/drawing/2014/main" id="{0E7A6C20-59D5-7CD2-CD72-4695D21D175B}"/>
              </a:ext>
            </a:extLst>
          </p:cNvPr>
          <p:cNvSpPr txBox="1"/>
          <p:nvPr/>
        </p:nvSpPr>
        <p:spPr>
          <a:xfrm>
            <a:off x="550459" y="1026495"/>
            <a:ext cx="1319700" cy="62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solidFill>
                  <a:srgbClr val="67FF94"/>
                </a:solidFill>
                <a:latin typeface="Raleway ExtraBold"/>
                <a:ea typeface="Raleway ExtraBold"/>
                <a:cs typeface="Raleway ExtraBold"/>
                <a:sym typeface="Raleway ExtraBold"/>
              </a:rPr>
              <a:t>1</a:t>
            </a:r>
            <a:endParaRPr sz="5000" dirty="0">
              <a:solidFill>
                <a:srgbClr val="67FF94"/>
              </a:solidFill>
              <a:latin typeface="Raleway ExtraBold"/>
              <a:ea typeface="Raleway ExtraBold"/>
              <a:cs typeface="Raleway ExtraBold"/>
              <a:sym typeface="Raleway ExtraBold"/>
            </a:endParaRPr>
          </a:p>
        </p:txBody>
      </p:sp>
      <p:sp>
        <p:nvSpPr>
          <p:cNvPr id="9" name="Google Shape;352;p40">
            <a:extLst>
              <a:ext uri="{FF2B5EF4-FFF2-40B4-BE49-F238E27FC236}">
                <a16:creationId xmlns:a16="http://schemas.microsoft.com/office/drawing/2014/main" id="{74A2889B-4BD3-C2DC-EE69-2136BB19A58B}"/>
              </a:ext>
            </a:extLst>
          </p:cNvPr>
          <p:cNvSpPr txBox="1"/>
          <p:nvPr/>
        </p:nvSpPr>
        <p:spPr>
          <a:xfrm flipH="1">
            <a:off x="2450038" y="1566218"/>
            <a:ext cx="1982568" cy="858450"/>
          </a:xfrm>
          <a:prstGeom prst="rect">
            <a:avLst/>
          </a:prstGeom>
          <a:noFill/>
          <a:ln>
            <a:noFill/>
          </a:ln>
        </p:spPr>
        <p:txBody>
          <a:bodyPr spcFirstLastPara="1" wrap="square" lIns="91425" tIns="91425" rIns="91425" bIns="91425" anchor="b" anchorCtr="0">
            <a:noAutofit/>
          </a:bodyPr>
          <a:lstStyle/>
          <a:p>
            <a:pPr algn="ctr"/>
            <a:r>
              <a:rPr lang="en" sz="2000" dirty="0">
                <a:solidFill>
                  <a:schemeClr val="dk1"/>
                </a:solidFill>
                <a:latin typeface="Raleway ExtraBold"/>
                <a:sym typeface="Raleway ExtraBold"/>
              </a:rPr>
              <a:t>Lemmatize &amp; POS</a:t>
            </a:r>
            <a:endParaRPr lang="en-US" sz="1200" dirty="0">
              <a:solidFill>
                <a:schemeClr val="dk1"/>
              </a:solidFill>
            </a:endParaRPr>
          </a:p>
        </p:txBody>
      </p:sp>
      <p:sp>
        <p:nvSpPr>
          <p:cNvPr id="10" name="Google Shape;353;p40">
            <a:extLst>
              <a:ext uri="{FF2B5EF4-FFF2-40B4-BE49-F238E27FC236}">
                <a16:creationId xmlns:a16="http://schemas.microsoft.com/office/drawing/2014/main" id="{C7633133-56D7-0F15-39E8-FFC94FC8AFE7}"/>
              </a:ext>
            </a:extLst>
          </p:cNvPr>
          <p:cNvSpPr txBox="1"/>
          <p:nvPr/>
        </p:nvSpPr>
        <p:spPr>
          <a:xfrm flipH="1">
            <a:off x="2548395" y="2354292"/>
            <a:ext cx="1982567" cy="2174368"/>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Raleway"/>
                <a:ea typeface="Raleway"/>
                <a:cs typeface="Raleway"/>
                <a:sym typeface="Raleway"/>
              </a:rPr>
              <a:t>a. Part of Speech Identification:</a:t>
            </a:r>
          </a:p>
          <a:p>
            <a:r>
              <a:rPr lang="en" dirty="0">
                <a:solidFill>
                  <a:schemeClr val="dk1"/>
                </a:solidFill>
                <a:latin typeface="Raleway"/>
                <a:ea typeface="Raleway"/>
                <a:cs typeface="Raleway"/>
                <a:sym typeface="Raleway"/>
              </a:rPr>
              <a:t>   - Adverb</a:t>
            </a:r>
          </a:p>
          <a:p>
            <a:r>
              <a:rPr lang="en" dirty="0">
                <a:solidFill>
                  <a:schemeClr val="dk1"/>
                </a:solidFill>
                <a:latin typeface="Raleway"/>
                <a:ea typeface="Raleway"/>
                <a:cs typeface="Raleway"/>
                <a:sym typeface="Raleway"/>
              </a:rPr>
              <a:t>   - Noun</a:t>
            </a:r>
          </a:p>
          <a:p>
            <a:r>
              <a:rPr lang="en" dirty="0">
                <a:solidFill>
                  <a:schemeClr val="dk1"/>
                </a:solidFill>
                <a:latin typeface="Raleway"/>
                <a:ea typeface="Raleway"/>
                <a:cs typeface="Raleway"/>
                <a:sym typeface="Raleway"/>
              </a:rPr>
              <a:t>   - Verb</a:t>
            </a:r>
          </a:p>
          <a:p>
            <a:r>
              <a:rPr lang="en" dirty="0">
                <a:solidFill>
                  <a:schemeClr val="dk1"/>
                </a:solidFill>
                <a:latin typeface="Raleway"/>
                <a:ea typeface="Raleway"/>
                <a:cs typeface="Raleway"/>
                <a:sym typeface="Raleway"/>
              </a:rPr>
              <a:t>   - Adjective </a:t>
            </a:r>
            <a:br>
              <a:rPr lang="en" dirty="0">
                <a:solidFill>
                  <a:schemeClr val="dk1"/>
                </a:solidFill>
                <a:latin typeface="Raleway"/>
                <a:ea typeface="Raleway"/>
                <a:cs typeface="Raleway"/>
                <a:sym typeface="Raleway"/>
              </a:rPr>
            </a:br>
            <a:endParaRPr lang="en" dirty="0">
              <a:solidFill>
                <a:schemeClr val="dk1"/>
              </a:solidFill>
              <a:latin typeface="Raleway"/>
              <a:ea typeface="Raleway"/>
              <a:cs typeface="Raleway"/>
            </a:endParaRPr>
          </a:p>
          <a:p>
            <a:r>
              <a:rPr lang="en" dirty="0">
                <a:solidFill>
                  <a:srgbClr val="66FF95"/>
                </a:solidFill>
                <a:latin typeface="Raleway"/>
                <a:ea typeface="Raleway"/>
                <a:cs typeface="Raleway"/>
              </a:rPr>
              <a:t>b. Lemmatization (Studying </a:t>
            </a:r>
            <a:r>
              <a:rPr lang="en-US" dirty="0">
                <a:solidFill>
                  <a:srgbClr val="66FF95"/>
                </a:solidFill>
                <a:latin typeface="Raleway"/>
                <a:sym typeface="Raleway"/>
              </a:rPr>
              <a:t>→</a:t>
            </a:r>
            <a:r>
              <a:rPr lang="en" dirty="0">
                <a:solidFill>
                  <a:srgbClr val="66FF95"/>
                </a:solidFill>
                <a:latin typeface="Raleway"/>
                <a:ea typeface="Raleway"/>
                <a:cs typeface="Raleway"/>
              </a:rPr>
              <a:t> Study)</a:t>
            </a:r>
          </a:p>
          <a:p>
            <a:endParaRPr lang="en" dirty="0">
              <a:solidFill>
                <a:schemeClr val="dk1"/>
              </a:solidFill>
              <a:latin typeface="Raleway"/>
              <a:ea typeface="Raleway"/>
            </a:endParaRPr>
          </a:p>
        </p:txBody>
      </p:sp>
      <p:sp>
        <p:nvSpPr>
          <p:cNvPr id="11" name="Google Shape;360;p40">
            <a:extLst>
              <a:ext uri="{FF2B5EF4-FFF2-40B4-BE49-F238E27FC236}">
                <a16:creationId xmlns:a16="http://schemas.microsoft.com/office/drawing/2014/main" id="{541557C6-0D36-676C-19F8-0F79A71BB740}"/>
              </a:ext>
            </a:extLst>
          </p:cNvPr>
          <p:cNvSpPr txBox="1"/>
          <p:nvPr/>
        </p:nvSpPr>
        <p:spPr>
          <a:xfrm>
            <a:off x="2781472" y="1024575"/>
            <a:ext cx="1319700" cy="62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67FF94"/>
                </a:solidFill>
                <a:latin typeface="Raleway ExtraBold"/>
                <a:ea typeface="Raleway ExtraBold"/>
                <a:cs typeface="Raleway ExtraBold"/>
                <a:sym typeface="Raleway ExtraBold"/>
              </a:rPr>
              <a:t>2</a:t>
            </a:r>
            <a:endParaRPr sz="5000">
              <a:solidFill>
                <a:srgbClr val="67FF94"/>
              </a:solidFill>
              <a:latin typeface="Raleway ExtraBold"/>
              <a:ea typeface="Raleway ExtraBold"/>
              <a:cs typeface="Raleway ExtraBold"/>
              <a:sym typeface="Raleway ExtraBold"/>
            </a:endParaRPr>
          </a:p>
        </p:txBody>
      </p:sp>
      <p:sp>
        <p:nvSpPr>
          <p:cNvPr id="12" name="Google Shape;353;p40">
            <a:extLst>
              <a:ext uri="{FF2B5EF4-FFF2-40B4-BE49-F238E27FC236}">
                <a16:creationId xmlns:a16="http://schemas.microsoft.com/office/drawing/2014/main" id="{3F436BAD-70F0-049B-584E-2C31823F9B97}"/>
              </a:ext>
            </a:extLst>
          </p:cNvPr>
          <p:cNvSpPr txBox="1"/>
          <p:nvPr/>
        </p:nvSpPr>
        <p:spPr>
          <a:xfrm flipH="1">
            <a:off x="4677689" y="2374686"/>
            <a:ext cx="1790162" cy="109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dk1"/>
                </a:solidFill>
                <a:latin typeface="Raleway"/>
                <a:ea typeface="Raleway"/>
                <a:cs typeface="Raleway"/>
                <a:sym typeface="Raleway"/>
              </a:rPr>
              <a:t>a. Identifying Mistakes </a:t>
            </a:r>
            <a:br>
              <a:rPr lang="en" dirty="0">
                <a:solidFill>
                  <a:schemeClr val="dk1"/>
                </a:solidFill>
                <a:latin typeface="Raleway"/>
                <a:ea typeface="Raleway"/>
                <a:cs typeface="Raleway"/>
                <a:sym typeface="Raleway"/>
              </a:rPr>
            </a:br>
            <a:endParaRPr lang="en" dirty="0">
              <a:solidFill>
                <a:schemeClr val="dk1"/>
              </a:solidFill>
              <a:latin typeface="Raleway"/>
              <a:ea typeface="Raleway"/>
              <a:cs typeface="Raleway"/>
              <a:sym typeface="Raleway"/>
            </a:endParaRPr>
          </a:p>
          <a:p>
            <a:r>
              <a:rPr lang="en" dirty="0">
                <a:solidFill>
                  <a:srgbClr val="66FF95"/>
                </a:solidFill>
                <a:latin typeface="Raleway"/>
                <a:ea typeface="Raleway"/>
                <a:cs typeface="Raleway"/>
              </a:rPr>
              <a:t>b. Correcting Mistakes to reduce </a:t>
            </a:r>
            <a:br>
              <a:rPr lang="en" dirty="0">
                <a:solidFill>
                  <a:srgbClr val="66FF95"/>
                </a:solidFill>
                <a:latin typeface="Raleway"/>
                <a:ea typeface="Raleway"/>
                <a:cs typeface="Raleway"/>
              </a:rPr>
            </a:br>
            <a:r>
              <a:rPr lang="en" dirty="0">
                <a:solidFill>
                  <a:srgbClr val="66FF95"/>
                </a:solidFill>
                <a:latin typeface="Raleway"/>
                <a:ea typeface="Raleway"/>
                <a:cs typeface="Raleway"/>
              </a:rPr>
              <a:t>token redundancy </a:t>
            </a:r>
            <a:br>
              <a:rPr lang="en" dirty="0">
                <a:solidFill>
                  <a:srgbClr val="66FF95"/>
                </a:solidFill>
                <a:latin typeface="Raleway"/>
                <a:ea typeface="Raleway"/>
                <a:cs typeface="Raleway"/>
              </a:rPr>
            </a:br>
            <a:r>
              <a:rPr lang="en" dirty="0">
                <a:solidFill>
                  <a:srgbClr val="66FF95"/>
                </a:solidFill>
                <a:latin typeface="Raleway"/>
                <a:ea typeface="Raleway"/>
                <a:cs typeface="Raleway"/>
              </a:rPr>
              <a:t>while modeling</a:t>
            </a:r>
          </a:p>
        </p:txBody>
      </p:sp>
      <p:sp>
        <p:nvSpPr>
          <p:cNvPr id="13" name="Google Shape;360;p40">
            <a:extLst>
              <a:ext uri="{FF2B5EF4-FFF2-40B4-BE49-F238E27FC236}">
                <a16:creationId xmlns:a16="http://schemas.microsoft.com/office/drawing/2014/main" id="{22AD0FC4-6DF8-99E9-0C1F-71D39F077A09}"/>
              </a:ext>
            </a:extLst>
          </p:cNvPr>
          <p:cNvSpPr txBox="1"/>
          <p:nvPr/>
        </p:nvSpPr>
        <p:spPr>
          <a:xfrm>
            <a:off x="4764040" y="986572"/>
            <a:ext cx="1319700" cy="62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5000">
                <a:solidFill>
                  <a:srgbClr val="67FF94"/>
                </a:solidFill>
                <a:latin typeface="Raleway ExtraBold"/>
                <a:ea typeface="Raleway ExtraBold"/>
                <a:cs typeface="Raleway ExtraBold"/>
                <a:sym typeface="Raleway ExtraBold"/>
              </a:rPr>
              <a:t>3</a:t>
            </a:r>
            <a:endParaRPr sz="5000">
              <a:solidFill>
                <a:srgbClr val="67FF94"/>
              </a:solidFill>
              <a:latin typeface="Raleway ExtraBold"/>
              <a:ea typeface="Raleway ExtraBold"/>
              <a:cs typeface="Raleway ExtraBold"/>
              <a:sym typeface="Raleway ExtraBold"/>
            </a:endParaRPr>
          </a:p>
        </p:txBody>
      </p:sp>
      <p:sp>
        <p:nvSpPr>
          <p:cNvPr id="14" name="Google Shape;352;p40">
            <a:extLst>
              <a:ext uri="{FF2B5EF4-FFF2-40B4-BE49-F238E27FC236}">
                <a16:creationId xmlns:a16="http://schemas.microsoft.com/office/drawing/2014/main" id="{53755289-B9D2-67EF-FB79-7265FA16E1E0}"/>
              </a:ext>
            </a:extLst>
          </p:cNvPr>
          <p:cNvSpPr txBox="1"/>
          <p:nvPr/>
        </p:nvSpPr>
        <p:spPr>
          <a:xfrm flipH="1">
            <a:off x="4249742" y="1858496"/>
            <a:ext cx="245365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dk1"/>
                </a:solidFill>
                <a:latin typeface="Raleway ExtraBold"/>
                <a:ea typeface="Raleway ExtraBold"/>
                <a:cs typeface="Raleway ExtraBold"/>
                <a:sym typeface="Raleway ExtraBold"/>
              </a:rPr>
              <a:t>Spelling </a:t>
            </a:r>
          </a:p>
          <a:p>
            <a:pPr algn="ctr"/>
            <a:r>
              <a:rPr lang="en" sz="2000" dirty="0">
                <a:solidFill>
                  <a:schemeClr val="dk1"/>
                </a:solidFill>
                <a:latin typeface="Raleway ExtraBold"/>
                <a:ea typeface="Raleway ExtraBold"/>
                <a:cs typeface="Raleway ExtraBold"/>
                <a:sym typeface="Raleway ExtraBold"/>
              </a:rPr>
              <a:t>Mistakes</a:t>
            </a:r>
            <a:endParaRPr lang="en" sz="2000" dirty="0">
              <a:solidFill>
                <a:schemeClr val="dk1"/>
              </a:solidFill>
              <a:latin typeface="Raleway ExtraBold"/>
              <a:ea typeface="Raleway ExtraBold"/>
              <a:cs typeface="Raleway ExtraBold"/>
            </a:endParaRPr>
          </a:p>
        </p:txBody>
      </p:sp>
      <p:sp>
        <p:nvSpPr>
          <p:cNvPr id="16" name="Google Shape;353;p40">
            <a:extLst>
              <a:ext uri="{FF2B5EF4-FFF2-40B4-BE49-F238E27FC236}">
                <a16:creationId xmlns:a16="http://schemas.microsoft.com/office/drawing/2014/main" id="{2B47E436-EC3D-3BA1-617D-E78684B833CF}"/>
              </a:ext>
            </a:extLst>
          </p:cNvPr>
          <p:cNvSpPr txBox="1"/>
          <p:nvPr/>
        </p:nvSpPr>
        <p:spPr>
          <a:xfrm flipH="1">
            <a:off x="6366801" y="2405689"/>
            <a:ext cx="2453650" cy="1951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dk1"/>
                </a:solidFill>
                <a:latin typeface="Raleway"/>
                <a:ea typeface="Raleway"/>
                <a:cs typeface="Raleway"/>
                <a:sym typeface="Raleway"/>
              </a:rPr>
              <a:t>a. </a:t>
            </a:r>
            <a:r>
              <a:rPr lang="en" dirty="0">
                <a:solidFill>
                  <a:schemeClr val="dk1"/>
                </a:solidFill>
                <a:latin typeface="Raleway"/>
                <a:ea typeface="Raleway"/>
                <a:cs typeface="Raleway"/>
              </a:rPr>
              <a:t>Word Count</a:t>
            </a:r>
            <a:br>
              <a:rPr lang="en" dirty="0">
                <a:solidFill>
                  <a:schemeClr val="dk1"/>
                </a:solidFill>
                <a:latin typeface="Raleway"/>
                <a:ea typeface="Raleway"/>
                <a:cs typeface="Raleway"/>
              </a:rPr>
            </a:br>
            <a:endParaRPr lang="en" dirty="0">
              <a:solidFill>
                <a:schemeClr val="dk1"/>
              </a:solidFill>
              <a:latin typeface="Raleway"/>
              <a:ea typeface="Raleway"/>
              <a:cs typeface="Raleway"/>
              <a:sym typeface="Raleway"/>
            </a:endParaRPr>
          </a:p>
          <a:p>
            <a:r>
              <a:rPr lang="en" dirty="0">
                <a:solidFill>
                  <a:schemeClr val="dk1"/>
                </a:solidFill>
                <a:latin typeface="Raleway"/>
                <a:ea typeface="Raleway"/>
                <a:cs typeface="Raleway"/>
                <a:sym typeface="Raleway"/>
              </a:rPr>
              <a:t>b. Count Spelling Mistakes</a:t>
            </a:r>
            <a:br>
              <a:rPr lang="en" dirty="0">
                <a:solidFill>
                  <a:schemeClr val="dk1"/>
                </a:solidFill>
                <a:latin typeface="Raleway"/>
                <a:ea typeface="Raleway"/>
                <a:cs typeface="Raleway"/>
                <a:sym typeface="Raleway"/>
              </a:rPr>
            </a:br>
            <a:endParaRPr lang="en" dirty="0">
              <a:solidFill>
                <a:schemeClr val="dk1"/>
              </a:solidFill>
              <a:latin typeface="Raleway"/>
              <a:ea typeface="Raleway"/>
              <a:cs typeface="Raleway"/>
              <a:sym typeface="Raleway"/>
            </a:endParaRPr>
          </a:p>
          <a:p>
            <a:r>
              <a:rPr lang="en" dirty="0">
                <a:solidFill>
                  <a:schemeClr val="dk1"/>
                </a:solidFill>
                <a:latin typeface="Raleway"/>
                <a:ea typeface="Raleway"/>
                <a:cs typeface="Raleway"/>
              </a:rPr>
              <a:t>c. Count Sentence Metrics  - Length</a:t>
            </a:r>
          </a:p>
          <a:p>
            <a:r>
              <a:rPr lang="en" dirty="0">
                <a:solidFill>
                  <a:schemeClr val="dk1"/>
                </a:solidFill>
                <a:latin typeface="Raleway"/>
                <a:ea typeface="Raleway"/>
                <a:cs typeface="Raleway"/>
              </a:rPr>
              <a:t>- Count</a:t>
            </a:r>
            <a:br>
              <a:rPr lang="en" dirty="0">
                <a:solidFill>
                  <a:schemeClr val="dk1"/>
                </a:solidFill>
                <a:latin typeface="Raleway"/>
                <a:ea typeface="Raleway"/>
                <a:cs typeface="Raleway"/>
              </a:rPr>
            </a:br>
            <a:endParaRPr lang="en" dirty="0">
              <a:solidFill>
                <a:schemeClr val="dk1"/>
              </a:solidFill>
              <a:latin typeface="Raleway"/>
              <a:ea typeface="Raleway"/>
              <a:cs typeface="Raleway"/>
            </a:endParaRPr>
          </a:p>
          <a:p>
            <a:r>
              <a:rPr lang="en" dirty="0">
                <a:solidFill>
                  <a:schemeClr val="dk1"/>
                </a:solidFill>
                <a:latin typeface="Raleway"/>
                <a:ea typeface="Raleway"/>
                <a:cs typeface="Raleway"/>
              </a:rPr>
              <a:t>d. POS counts – Noun, Adjective, Adverb &amp; Verb</a:t>
            </a:r>
          </a:p>
        </p:txBody>
      </p:sp>
      <p:sp>
        <p:nvSpPr>
          <p:cNvPr id="22" name="Google Shape;360;p40">
            <a:extLst>
              <a:ext uri="{FF2B5EF4-FFF2-40B4-BE49-F238E27FC236}">
                <a16:creationId xmlns:a16="http://schemas.microsoft.com/office/drawing/2014/main" id="{A01F342E-CA81-20DA-6D4B-E685FEF61FAF}"/>
              </a:ext>
            </a:extLst>
          </p:cNvPr>
          <p:cNvSpPr txBox="1"/>
          <p:nvPr/>
        </p:nvSpPr>
        <p:spPr>
          <a:xfrm>
            <a:off x="6799284" y="986572"/>
            <a:ext cx="1319700" cy="62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5000">
                <a:solidFill>
                  <a:srgbClr val="67FF94"/>
                </a:solidFill>
                <a:latin typeface="Raleway ExtraBold"/>
                <a:ea typeface="Raleway ExtraBold"/>
                <a:cs typeface="Raleway ExtraBold"/>
                <a:sym typeface="Raleway ExtraBold"/>
              </a:rPr>
              <a:t>4</a:t>
            </a:r>
            <a:endParaRPr sz="5000">
              <a:solidFill>
                <a:srgbClr val="67FF94"/>
              </a:solidFill>
              <a:latin typeface="Raleway ExtraBold"/>
              <a:ea typeface="Raleway ExtraBold"/>
              <a:cs typeface="Raleway ExtraBold"/>
              <a:sym typeface="Raleway ExtraBold"/>
            </a:endParaRPr>
          </a:p>
        </p:txBody>
      </p:sp>
      <p:sp>
        <p:nvSpPr>
          <p:cNvPr id="23" name="Google Shape;352;p40">
            <a:extLst>
              <a:ext uri="{FF2B5EF4-FFF2-40B4-BE49-F238E27FC236}">
                <a16:creationId xmlns:a16="http://schemas.microsoft.com/office/drawing/2014/main" id="{0F112E5B-BB37-FB19-5E41-DF63D6EA16C9}"/>
              </a:ext>
            </a:extLst>
          </p:cNvPr>
          <p:cNvSpPr txBox="1"/>
          <p:nvPr/>
        </p:nvSpPr>
        <p:spPr>
          <a:xfrm flipH="1">
            <a:off x="6275193" y="1851968"/>
            <a:ext cx="245365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dk1"/>
                </a:solidFill>
                <a:latin typeface="Raleway ExtraBold"/>
                <a:ea typeface="Raleway ExtraBold"/>
                <a:cs typeface="Raleway ExtraBold"/>
                <a:sym typeface="Raleway ExtraBold"/>
              </a:rPr>
              <a:t>Count Aggregation </a:t>
            </a:r>
            <a:endParaRPr lang="en" sz="2000" dirty="0">
              <a:solidFill>
                <a:schemeClr val="dk1"/>
              </a:solidFill>
              <a:latin typeface="Raleway ExtraBold"/>
              <a:ea typeface="Raleway ExtraBold"/>
              <a:cs typeface="Raleway ExtraBold"/>
            </a:endParaRPr>
          </a:p>
        </p:txBody>
      </p:sp>
      <p:sp>
        <p:nvSpPr>
          <p:cNvPr id="2" name="Google Shape;395;p42">
            <a:extLst>
              <a:ext uri="{FF2B5EF4-FFF2-40B4-BE49-F238E27FC236}">
                <a16:creationId xmlns:a16="http://schemas.microsoft.com/office/drawing/2014/main" id="{D9F1AB8F-6D20-4341-C4E8-113BB31947CB}"/>
              </a:ext>
            </a:extLst>
          </p:cNvPr>
          <p:cNvSpPr txBox="1">
            <a:spLocks/>
          </p:cNvSpPr>
          <p:nvPr/>
        </p:nvSpPr>
        <p:spPr>
          <a:xfrm>
            <a:off x="294795" y="282878"/>
            <a:ext cx="7704138" cy="57308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9pPr>
          </a:lstStyle>
          <a:p>
            <a:r>
              <a:rPr lang="en-US" sz="3200" dirty="0">
                <a:solidFill>
                  <a:schemeClr val="accent1"/>
                </a:solidFill>
              </a:rPr>
              <a:t>Text: Feature Engineering</a:t>
            </a:r>
          </a:p>
        </p:txBody>
      </p:sp>
    </p:spTree>
    <p:extLst>
      <p:ext uri="{BB962C8B-B14F-4D97-AF65-F5344CB8AC3E}">
        <p14:creationId xmlns:p14="http://schemas.microsoft.com/office/powerpoint/2010/main" val="55232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P spid="10" grpId="0"/>
      <p:bldP spid="11" grpId="0"/>
      <p:bldP spid="12" grpId="0"/>
      <p:bldP spid="13" grpId="0"/>
      <p:bldP spid="14" grpId="0"/>
      <p:bldP spid="16"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5;p42">
            <a:extLst>
              <a:ext uri="{FF2B5EF4-FFF2-40B4-BE49-F238E27FC236}">
                <a16:creationId xmlns:a16="http://schemas.microsoft.com/office/drawing/2014/main" id="{D9F1AB8F-6D20-4341-C4E8-113BB31947CB}"/>
              </a:ext>
            </a:extLst>
          </p:cNvPr>
          <p:cNvSpPr txBox="1">
            <a:spLocks/>
          </p:cNvSpPr>
          <p:nvPr/>
        </p:nvSpPr>
        <p:spPr>
          <a:xfrm>
            <a:off x="294795" y="282878"/>
            <a:ext cx="6774872" cy="57308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9pPr>
          </a:lstStyle>
          <a:p>
            <a:r>
              <a:rPr lang="en-US" sz="3200" dirty="0">
                <a:solidFill>
                  <a:schemeClr val="accent1"/>
                </a:solidFill>
              </a:rPr>
              <a:t>Exploratory Data Analysis</a:t>
            </a:r>
          </a:p>
        </p:txBody>
      </p:sp>
      <p:pic>
        <p:nvPicPr>
          <p:cNvPr id="3" name="Picture 2">
            <a:extLst>
              <a:ext uri="{FF2B5EF4-FFF2-40B4-BE49-F238E27FC236}">
                <a16:creationId xmlns:a16="http://schemas.microsoft.com/office/drawing/2014/main" id="{1D798A4F-FE40-63D0-BBCA-F09BEA1BBCC2}"/>
              </a:ext>
            </a:extLst>
          </p:cNvPr>
          <p:cNvPicPr>
            <a:picLocks noChangeAspect="1"/>
          </p:cNvPicPr>
          <p:nvPr/>
        </p:nvPicPr>
        <p:blipFill>
          <a:blip r:embed="rId2"/>
          <a:stretch>
            <a:fillRect/>
          </a:stretch>
        </p:blipFill>
        <p:spPr>
          <a:xfrm>
            <a:off x="294795" y="1136744"/>
            <a:ext cx="2470056" cy="2470056"/>
          </a:xfrm>
          <a:prstGeom prst="rect">
            <a:avLst/>
          </a:prstGeom>
        </p:spPr>
      </p:pic>
      <p:sp>
        <p:nvSpPr>
          <p:cNvPr id="5" name="Google Shape;353;p40">
            <a:extLst>
              <a:ext uri="{FF2B5EF4-FFF2-40B4-BE49-F238E27FC236}">
                <a16:creationId xmlns:a16="http://schemas.microsoft.com/office/drawing/2014/main" id="{F9A5A48C-6A9D-9BBB-F3FB-03A77FA2EC48}"/>
              </a:ext>
            </a:extLst>
          </p:cNvPr>
          <p:cNvSpPr txBox="1"/>
          <p:nvPr/>
        </p:nvSpPr>
        <p:spPr>
          <a:xfrm flipH="1">
            <a:off x="183189" y="3727544"/>
            <a:ext cx="2590800" cy="751323"/>
          </a:xfrm>
          <a:prstGeom prst="rect">
            <a:avLst/>
          </a:prstGeom>
          <a:noFill/>
          <a:ln>
            <a:noFill/>
          </a:ln>
        </p:spPr>
        <p:txBody>
          <a:bodyPr spcFirstLastPara="1" wrap="square" lIns="91425" tIns="91425" rIns="91425" bIns="91425" anchor="t" anchorCtr="0">
            <a:noAutofit/>
          </a:bodyPr>
          <a:lstStyle/>
          <a:p>
            <a:r>
              <a:rPr lang="en-US" dirty="0">
                <a:solidFill>
                  <a:schemeClr val="dk1"/>
                </a:solidFill>
                <a:latin typeface="Raleway"/>
                <a:sym typeface="Raleway"/>
              </a:rPr>
              <a:t>Most words are related to student life, schooling and education</a:t>
            </a:r>
            <a:endParaRPr lang="en-US" dirty="0">
              <a:solidFill>
                <a:schemeClr val="dk1"/>
              </a:solidFill>
            </a:endParaRPr>
          </a:p>
        </p:txBody>
      </p:sp>
      <p:sp>
        <p:nvSpPr>
          <p:cNvPr id="7" name="TextBox 6">
            <a:extLst>
              <a:ext uri="{FF2B5EF4-FFF2-40B4-BE49-F238E27FC236}">
                <a16:creationId xmlns:a16="http://schemas.microsoft.com/office/drawing/2014/main" id="{2D846389-C6DC-6E50-9758-CCE354025634}"/>
              </a:ext>
            </a:extLst>
          </p:cNvPr>
          <p:cNvSpPr txBox="1"/>
          <p:nvPr/>
        </p:nvSpPr>
        <p:spPr>
          <a:xfrm>
            <a:off x="2970949" y="3529702"/>
            <a:ext cx="282830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dk1"/>
                </a:solidFill>
                <a:latin typeface="Raleway"/>
              </a:rPr>
              <a:t>Some students used more words to write essays and made the normal distribution rightly skewed.</a:t>
            </a:r>
          </a:p>
        </p:txBody>
      </p:sp>
      <p:pic>
        <p:nvPicPr>
          <p:cNvPr id="15" name="Picture 14">
            <a:extLst>
              <a:ext uri="{FF2B5EF4-FFF2-40B4-BE49-F238E27FC236}">
                <a16:creationId xmlns:a16="http://schemas.microsoft.com/office/drawing/2014/main" id="{D7F0A7C2-6CE0-EA4F-6D43-96831642F3F7}"/>
              </a:ext>
            </a:extLst>
          </p:cNvPr>
          <p:cNvPicPr>
            <a:picLocks noChangeAspect="1"/>
          </p:cNvPicPr>
          <p:nvPr/>
        </p:nvPicPr>
        <p:blipFill>
          <a:blip r:embed="rId3"/>
          <a:stretch>
            <a:fillRect/>
          </a:stretch>
        </p:blipFill>
        <p:spPr>
          <a:xfrm>
            <a:off x="2901251" y="1406060"/>
            <a:ext cx="2898000" cy="1658873"/>
          </a:xfrm>
          <a:prstGeom prst="rect">
            <a:avLst/>
          </a:prstGeom>
        </p:spPr>
      </p:pic>
      <p:sp>
        <p:nvSpPr>
          <p:cNvPr id="17" name="Rectangle 16">
            <a:extLst>
              <a:ext uri="{FF2B5EF4-FFF2-40B4-BE49-F238E27FC236}">
                <a16:creationId xmlns:a16="http://schemas.microsoft.com/office/drawing/2014/main" id="{7B801198-266F-B79A-A055-695CF5F7BCE6}"/>
              </a:ext>
            </a:extLst>
          </p:cNvPr>
          <p:cNvSpPr/>
          <p:nvPr/>
        </p:nvSpPr>
        <p:spPr>
          <a:xfrm>
            <a:off x="2901250" y="1136744"/>
            <a:ext cx="2898000" cy="269315"/>
          </a:xfrm>
          <a:prstGeom prst="rect">
            <a:avLst/>
          </a:prstGeom>
          <a:solidFill>
            <a:srgbClr val="66FF9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bg1"/>
                </a:solidFill>
                <a:latin typeface="Raleway"/>
              </a:rPr>
              <a:t>‘Cleaned’ Essay Lengths</a:t>
            </a:r>
            <a:endParaRPr lang="en-US" b="1" dirty="0">
              <a:solidFill>
                <a:schemeClr val="bg1"/>
              </a:solidFill>
              <a:latin typeface="Raleway"/>
            </a:endParaRPr>
          </a:p>
        </p:txBody>
      </p:sp>
      <p:sp>
        <p:nvSpPr>
          <p:cNvPr id="19" name="TextBox 18">
            <a:extLst>
              <a:ext uri="{FF2B5EF4-FFF2-40B4-BE49-F238E27FC236}">
                <a16:creationId xmlns:a16="http://schemas.microsoft.com/office/drawing/2014/main" id="{3C4F7967-1AF6-576F-5EAD-3242A877D71C}"/>
              </a:ext>
            </a:extLst>
          </p:cNvPr>
          <p:cNvSpPr txBox="1"/>
          <p:nvPr/>
        </p:nvSpPr>
        <p:spPr>
          <a:xfrm>
            <a:off x="5935650" y="3529702"/>
            <a:ext cx="284490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dk1"/>
                </a:solidFill>
                <a:latin typeface="Raleway"/>
              </a:rPr>
              <a:t>Each student exhibits a distinct writing style, with number of sentences varying in each essay</a:t>
            </a:r>
          </a:p>
        </p:txBody>
      </p:sp>
      <p:pic>
        <p:nvPicPr>
          <p:cNvPr id="20" name="Picture 19">
            <a:extLst>
              <a:ext uri="{FF2B5EF4-FFF2-40B4-BE49-F238E27FC236}">
                <a16:creationId xmlns:a16="http://schemas.microsoft.com/office/drawing/2014/main" id="{0100F456-D80A-148C-0A56-4B781C7C3F55}"/>
              </a:ext>
            </a:extLst>
          </p:cNvPr>
          <p:cNvPicPr>
            <a:picLocks noChangeAspect="1"/>
          </p:cNvPicPr>
          <p:nvPr/>
        </p:nvPicPr>
        <p:blipFill>
          <a:blip r:embed="rId4"/>
          <a:stretch>
            <a:fillRect/>
          </a:stretch>
        </p:blipFill>
        <p:spPr>
          <a:xfrm>
            <a:off x="5935650" y="1406060"/>
            <a:ext cx="2960707" cy="1685012"/>
          </a:xfrm>
          <a:prstGeom prst="rect">
            <a:avLst/>
          </a:prstGeom>
        </p:spPr>
      </p:pic>
      <p:sp>
        <p:nvSpPr>
          <p:cNvPr id="21" name="Rectangle 20">
            <a:extLst>
              <a:ext uri="{FF2B5EF4-FFF2-40B4-BE49-F238E27FC236}">
                <a16:creationId xmlns:a16="http://schemas.microsoft.com/office/drawing/2014/main" id="{0477578E-315F-9787-A950-197F0AC26175}"/>
              </a:ext>
            </a:extLst>
          </p:cNvPr>
          <p:cNvSpPr/>
          <p:nvPr/>
        </p:nvSpPr>
        <p:spPr>
          <a:xfrm>
            <a:off x="5935650" y="1136744"/>
            <a:ext cx="2960707" cy="269315"/>
          </a:xfrm>
          <a:prstGeom prst="rect">
            <a:avLst/>
          </a:prstGeom>
          <a:solidFill>
            <a:srgbClr val="66FF9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bg1"/>
                </a:solidFill>
                <a:latin typeface="Raleway"/>
              </a:rPr>
              <a:t>Distribution of Sentence Count</a:t>
            </a:r>
            <a:endParaRPr lang="en-US" b="1">
              <a:solidFill>
                <a:schemeClr val="bg1"/>
              </a:solidFill>
              <a:latin typeface="Raleway"/>
            </a:endParaRPr>
          </a:p>
        </p:txBody>
      </p:sp>
    </p:spTree>
    <p:extLst>
      <p:ext uri="{BB962C8B-B14F-4D97-AF65-F5344CB8AC3E}">
        <p14:creationId xmlns:p14="http://schemas.microsoft.com/office/powerpoint/2010/main" val="324908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95;p42">
            <a:extLst>
              <a:ext uri="{FF2B5EF4-FFF2-40B4-BE49-F238E27FC236}">
                <a16:creationId xmlns:a16="http://schemas.microsoft.com/office/drawing/2014/main" id="{D9F1AB8F-6D20-4341-C4E8-113BB31947CB}"/>
              </a:ext>
            </a:extLst>
          </p:cNvPr>
          <p:cNvSpPr txBox="1">
            <a:spLocks/>
          </p:cNvSpPr>
          <p:nvPr/>
        </p:nvSpPr>
        <p:spPr>
          <a:xfrm>
            <a:off x="294795" y="282878"/>
            <a:ext cx="7704138" cy="57308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9pPr>
          </a:lstStyle>
          <a:p>
            <a:r>
              <a:rPr lang="en-US" sz="3200" dirty="0">
                <a:solidFill>
                  <a:schemeClr val="accent1"/>
                </a:solidFill>
              </a:rPr>
              <a:t>Target Variable</a:t>
            </a:r>
          </a:p>
        </p:txBody>
      </p:sp>
      <p:pic>
        <p:nvPicPr>
          <p:cNvPr id="3" name="Picture 2">
            <a:extLst>
              <a:ext uri="{FF2B5EF4-FFF2-40B4-BE49-F238E27FC236}">
                <a16:creationId xmlns:a16="http://schemas.microsoft.com/office/drawing/2014/main" id="{C017F4CE-B0F9-5832-8B40-BF10C7E04A09}"/>
              </a:ext>
            </a:extLst>
          </p:cNvPr>
          <p:cNvPicPr>
            <a:picLocks noChangeAspect="1"/>
          </p:cNvPicPr>
          <p:nvPr/>
        </p:nvPicPr>
        <p:blipFill>
          <a:blip r:embed="rId2"/>
          <a:stretch>
            <a:fillRect/>
          </a:stretch>
        </p:blipFill>
        <p:spPr>
          <a:xfrm>
            <a:off x="820281" y="1144220"/>
            <a:ext cx="7503439" cy="3829947"/>
          </a:xfrm>
          <a:prstGeom prst="rect">
            <a:avLst/>
          </a:prstGeom>
        </p:spPr>
      </p:pic>
      <p:sp>
        <p:nvSpPr>
          <p:cNvPr id="5" name="Rectangle 4">
            <a:extLst>
              <a:ext uri="{FF2B5EF4-FFF2-40B4-BE49-F238E27FC236}">
                <a16:creationId xmlns:a16="http://schemas.microsoft.com/office/drawing/2014/main" id="{3B09229F-4372-2034-DE39-CBDEC171EF4D}"/>
              </a:ext>
            </a:extLst>
          </p:cNvPr>
          <p:cNvSpPr/>
          <p:nvPr/>
        </p:nvSpPr>
        <p:spPr>
          <a:xfrm>
            <a:off x="820281" y="1009562"/>
            <a:ext cx="7503438" cy="269315"/>
          </a:xfrm>
          <a:prstGeom prst="rect">
            <a:avLst/>
          </a:prstGeom>
          <a:solidFill>
            <a:srgbClr val="66FF9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bg1"/>
                </a:solidFill>
                <a:latin typeface="Raleway"/>
              </a:rPr>
              <a:t>6 Target variables are used to measure different components of a student’s writing proficiency</a:t>
            </a:r>
            <a:endParaRPr lang="en-US" b="1" dirty="0">
              <a:solidFill>
                <a:schemeClr val="bg1"/>
              </a:solidFill>
              <a:latin typeface="Raleway"/>
            </a:endParaRPr>
          </a:p>
        </p:txBody>
      </p:sp>
    </p:spTree>
    <p:extLst>
      <p:ext uri="{BB962C8B-B14F-4D97-AF65-F5344CB8AC3E}">
        <p14:creationId xmlns:p14="http://schemas.microsoft.com/office/powerpoint/2010/main" val="277973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95;p42">
            <a:extLst>
              <a:ext uri="{FF2B5EF4-FFF2-40B4-BE49-F238E27FC236}">
                <a16:creationId xmlns:a16="http://schemas.microsoft.com/office/drawing/2014/main" id="{70B0B636-9FBE-DDBF-7B34-57ED45A808FD}"/>
              </a:ext>
            </a:extLst>
          </p:cNvPr>
          <p:cNvSpPr txBox="1">
            <a:spLocks/>
          </p:cNvSpPr>
          <p:nvPr/>
        </p:nvSpPr>
        <p:spPr>
          <a:xfrm>
            <a:off x="294794" y="282878"/>
            <a:ext cx="6590637" cy="57308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9pPr>
          </a:lstStyle>
          <a:p>
            <a:r>
              <a:rPr lang="en-US" sz="3200" dirty="0">
                <a:solidFill>
                  <a:schemeClr val="accent1"/>
                </a:solidFill>
              </a:rPr>
              <a:t>Proposed Modeling Approaches</a:t>
            </a:r>
          </a:p>
        </p:txBody>
      </p:sp>
      <p:sp>
        <p:nvSpPr>
          <p:cNvPr id="5" name="Google Shape;373;p41">
            <a:extLst>
              <a:ext uri="{FF2B5EF4-FFF2-40B4-BE49-F238E27FC236}">
                <a16:creationId xmlns:a16="http://schemas.microsoft.com/office/drawing/2014/main" id="{8A3B51FD-1483-DFEA-DAE0-63A19BA0C38F}"/>
              </a:ext>
            </a:extLst>
          </p:cNvPr>
          <p:cNvSpPr txBox="1"/>
          <p:nvPr/>
        </p:nvSpPr>
        <p:spPr>
          <a:xfrm>
            <a:off x="404780" y="1489209"/>
            <a:ext cx="1026086" cy="762923"/>
          </a:xfrm>
          <a:prstGeom prst="rect">
            <a:avLst/>
          </a:prstGeom>
          <a:solidFill>
            <a:schemeClr val="bg2"/>
          </a:solidFill>
          <a:ln>
            <a:noFill/>
          </a:ln>
        </p:spPr>
        <p:txBody>
          <a:bodyPr spcFirstLastPara="1" wrap="square" lIns="91425" tIns="91425" rIns="91425" bIns="91425" anchor="ctr" anchorCtr="0">
            <a:noAutofit/>
          </a:bodyPr>
          <a:lstStyle/>
          <a:p>
            <a:pPr algn="ctr"/>
            <a:r>
              <a:rPr lang="en" sz="1200" b="1" dirty="0">
                <a:solidFill>
                  <a:srgbClr val="2B3D5A"/>
                </a:solidFill>
                <a:latin typeface="Raleway" pitchFamily="2" charset="77"/>
                <a:sym typeface="Raleway ExtraBold"/>
              </a:rPr>
              <a:t>Raw Data (essays)</a:t>
            </a:r>
            <a:endParaRPr lang="en-US" b="1" dirty="0">
              <a:latin typeface="Raleway" pitchFamily="2" charset="77"/>
            </a:endParaRPr>
          </a:p>
        </p:txBody>
      </p:sp>
      <p:sp>
        <p:nvSpPr>
          <p:cNvPr id="7" name="Google Shape;373;p41">
            <a:extLst>
              <a:ext uri="{FF2B5EF4-FFF2-40B4-BE49-F238E27FC236}">
                <a16:creationId xmlns:a16="http://schemas.microsoft.com/office/drawing/2014/main" id="{5E8893A5-72CF-CEBE-453E-5931A91A09D0}"/>
              </a:ext>
            </a:extLst>
          </p:cNvPr>
          <p:cNvSpPr txBox="1"/>
          <p:nvPr/>
        </p:nvSpPr>
        <p:spPr>
          <a:xfrm>
            <a:off x="1809523" y="1489209"/>
            <a:ext cx="1026086" cy="762924"/>
          </a:xfrm>
          <a:prstGeom prst="rect">
            <a:avLst/>
          </a:prstGeom>
          <a:solidFill>
            <a:schemeClr val="bg2"/>
          </a:solidFill>
          <a:ln>
            <a:noFill/>
          </a:ln>
        </p:spPr>
        <p:txBody>
          <a:bodyPr spcFirstLastPara="1" wrap="square" lIns="91425" tIns="91425" rIns="91425" bIns="91425" anchor="ctr" anchorCtr="0">
            <a:noAutofit/>
          </a:bodyPr>
          <a:lstStyle/>
          <a:p>
            <a:pPr algn="ctr"/>
            <a:r>
              <a:rPr lang="en" sz="1200" b="1" dirty="0">
                <a:solidFill>
                  <a:srgbClr val="2B3D5A"/>
                </a:solidFill>
                <a:latin typeface="Raleway" pitchFamily="2" charset="77"/>
                <a:sym typeface="Raleway ExtraBold"/>
              </a:rPr>
              <a:t>Pre-processing &amp; Feature Extraction</a:t>
            </a:r>
            <a:endParaRPr lang="en-US" b="1" dirty="0">
              <a:latin typeface="Raleway" pitchFamily="2" charset="77"/>
            </a:endParaRPr>
          </a:p>
        </p:txBody>
      </p:sp>
      <p:sp>
        <p:nvSpPr>
          <p:cNvPr id="8" name="Rectangle 7">
            <a:extLst>
              <a:ext uri="{FF2B5EF4-FFF2-40B4-BE49-F238E27FC236}">
                <a16:creationId xmlns:a16="http://schemas.microsoft.com/office/drawing/2014/main" id="{52F067C2-BA15-2FAF-1EC7-362274AA9BF0}"/>
              </a:ext>
            </a:extLst>
          </p:cNvPr>
          <p:cNvSpPr/>
          <p:nvPr/>
        </p:nvSpPr>
        <p:spPr>
          <a:xfrm>
            <a:off x="3214266" y="1489209"/>
            <a:ext cx="1102285" cy="762923"/>
          </a:xfrm>
          <a:prstGeom prst="rect">
            <a:avLst/>
          </a:prstGeom>
          <a:solidFill>
            <a:srgbClr val="F6CB7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Randomized Embeddings</a:t>
            </a:r>
          </a:p>
        </p:txBody>
      </p:sp>
      <p:sp>
        <p:nvSpPr>
          <p:cNvPr id="9" name="Rectangle 8">
            <a:extLst>
              <a:ext uri="{FF2B5EF4-FFF2-40B4-BE49-F238E27FC236}">
                <a16:creationId xmlns:a16="http://schemas.microsoft.com/office/drawing/2014/main" id="{D2487F66-D346-7605-8B87-F1C0EE734494}"/>
              </a:ext>
            </a:extLst>
          </p:cNvPr>
          <p:cNvSpPr/>
          <p:nvPr/>
        </p:nvSpPr>
        <p:spPr>
          <a:xfrm>
            <a:off x="3214266" y="2767679"/>
            <a:ext cx="1102285" cy="762923"/>
          </a:xfrm>
          <a:prstGeom prst="rect">
            <a:avLst/>
          </a:prstGeom>
          <a:solidFill>
            <a:srgbClr val="F6CB7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Glove</a:t>
            </a:r>
            <a:br>
              <a:rPr lang="en-US" sz="1200" b="1" dirty="0">
                <a:solidFill>
                  <a:schemeClr val="bg1"/>
                </a:solidFill>
              </a:rPr>
            </a:br>
            <a:r>
              <a:rPr lang="en-US" sz="1200" b="1" dirty="0">
                <a:solidFill>
                  <a:schemeClr val="bg1"/>
                </a:solidFill>
              </a:rPr>
              <a:t>Embeddings</a:t>
            </a:r>
          </a:p>
        </p:txBody>
      </p:sp>
      <p:sp>
        <p:nvSpPr>
          <p:cNvPr id="10" name="Rectangle 9">
            <a:extLst>
              <a:ext uri="{FF2B5EF4-FFF2-40B4-BE49-F238E27FC236}">
                <a16:creationId xmlns:a16="http://schemas.microsoft.com/office/drawing/2014/main" id="{DE60BE60-304A-7296-B52F-B924262A8BBA}"/>
              </a:ext>
            </a:extLst>
          </p:cNvPr>
          <p:cNvSpPr/>
          <p:nvPr/>
        </p:nvSpPr>
        <p:spPr>
          <a:xfrm>
            <a:off x="3214266" y="4046149"/>
            <a:ext cx="1102285" cy="762923"/>
          </a:xfrm>
          <a:prstGeom prst="rect">
            <a:avLst/>
          </a:prstGeom>
          <a:solidFill>
            <a:srgbClr val="F6CB7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BERT</a:t>
            </a:r>
            <a:br>
              <a:rPr lang="en-US" sz="1200" b="1" dirty="0">
                <a:solidFill>
                  <a:schemeClr val="bg1"/>
                </a:solidFill>
              </a:rPr>
            </a:br>
            <a:r>
              <a:rPr lang="en-US" sz="1200" b="1" dirty="0">
                <a:solidFill>
                  <a:schemeClr val="bg1"/>
                </a:solidFill>
              </a:rPr>
              <a:t>Embeddings</a:t>
            </a:r>
          </a:p>
        </p:txBody>
      </p:sp>
      <p:sp>
        <p:nvSpPr>
          <p:cNvPr id="11" name="Rectangle 10">
            <a:extLst>
              <a:ext uri="{FF2B5EF4-FFF2-40B4-BE49-F238E27FC236}">
                <a16:creationId xmlns:a16="http://schemas.microsoft.com/office/drawing/2014/main" id="{21C21D84-2479-AEF7-EADF-F02788C54A1A}"/>
              </a:ext>
            </a:extLst>
          </p:cNvPr>
          <p:cNvSpPr/>
          <p:nvPr/>
        </p:nvSpPr>
        <p:spPr>
          <a:xfrm>
            <a:off x="4695208" y="1489209"/>
            <a:ext cx="1431433" cy="482028"/>
          </a:xfrm>
          <a:prstGeom prst="rect">
            <a:avLst/>
          </a:prstGeom>
          <a:solidFill>
            <a:srgbClr val="EBEBE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Simple RNNs</a:t>
            </a:r>
          </a:p>
        </p:txBody>
      </p:sp>
      <p:sp>
        <p:nvSpPr>
          <p:cNvPr id="12" name="Rectangle 11">
            <a:extLst>
              <a:ext uri="{FF2B5EF4-FFF2-40B4-BE49-F238E27FC236}">
                <a16:creationId xmlns:a16="http://schemas.microsoft.com/office/drawing/2014/main" id="{4E380E28-F37E-D26D-B014-4043642E255A}"/>
              </a:ext>
            </a:extLst>
          </p:cNvPr>
          <p:cNvSpPr/>
          <p:nvPr/>
        </p:nvSpPr>
        <p:spPr>
          <a:xfrm>
            <a:off x="4695208" y="2197610"/>
            <a:ext cx="1431433" cy="482028"/>
          </a:xfrm>
          <a:prstGeom prst="rect">
            <a:avLst/>
          </a:prstGeom>
          <a:solidFill>
            <a:srgbClr val="EBEBE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Convolutional Neural Networks</a:t>
            </a:r>
          </a:p>
        </p:txBody>
      </p:sp>
      <p:sp>
        <p:nvSpPr>
          <p:cNvPr id="13" name="Rectangle 12">
            <a:extLst>
              <a:ext uri="{FF2B5EF4-FFF2-40B4-BE49-F238E27FC236}">
                <a16:creationId xmlns:a16="http://schemas.microsoft.com/office/drawing/2014/main" id="{440D5315-DDD8-A2D1-134C-9C71F78830A1}"/>
              </a:ext>
            </a:extLst>
          </p:cNvPr>
          <p:cNvSpPr/>
          <p:nvPr/>
        </p:nvSpPr>
        <p:spPr>
          <a:xfrm>
            <a:off x="4695208" y="2906011"/>
            <a:ext cx="1431433" cy="482028"/>
          </a:xfrm>
          <a:prstGeom prst="rect">
            <a:avLst/>
          </a:prstGeom>
          <a:solidFill>
            <a:srgbClr val="EBEBE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LSTMs</a:t>
            </a:r>
          </a:p>
        </p:txBody>
      </p:sp>
      <p:sp>
        <p:nvSpPr>
          <p:cNvPr id="14" name="Rectangle 13">
            <a:extLst>
              <a:ext uri="{FF2B5EF4-FFF2-40B4-BE49-F238E27FC236}">
                <a16:creationId xmlns:a16="http://schemas.microsoft.com/office/drawing/2014/main" id="{E0E1CF5D-E580-6223-F857-1EEA5C6F7F18}"/>
              </a:ext>
            </a:extLst>
          </p:cNvPr>
          <p:cNvSpPr/>
          <p:nvPr/>
        </p:nvSpPr>
        <p:spPr>
          <a:xfrm>
            <a:off x="4695208" y="3614412"/>
            <a:ext cx="1431433" cy="482028"/>
          </a:xfrm>
          <a:prstGeom prst="rect">
            <a:avLst/>
          </a:prstGeom>
          <a:solidFill>
            <a:srgbClr val="EBEBE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GRUs</a:t>
            </a:r>
          </a:p>
        </p:txBody>
      </p:sp>
      <p:sp>
        <p:nvSpPr>
          <p:cNvPr id="15" name="Rectangle 14">
            <a:extLst>
              <a:ext uri="{FF2B5EF4-FFF2-40B4-BE49-F238E27FC236}">
                <a16:creationId xmlns:a16="http://schemas.microsoft.com/office/drawing/2014/main" id="{3E8A2897-85B3-CA03-4E17-B3A5D250282A}"/>
              </a:ext>
            </a:extLst>
          </p:cNvPr>
          <p:cNvSpPr/>
          <p:nvPr/>
        </p:nvSpPr>
        <p:spPr>
          <a:xfrm>
            <a:off x="4695208" y="4322813"/>
            <a:ext cx="1431433" cy="482028"/>
          </a:xfrm>
          <a:prstGeom prst="rect">
            <a:avLst/>
          </a:prstGeom>
          <a:solidFill>
            <a:srgbClr val="EBEBE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BERT Transformer</a:t>
            </a:r>
          </a:p>
        </p:txBody>
      </p:sp>
      <p:sp>
        <p:nvSpPr>
          <p:cNvPr id="16" name="Rectangle 15">
            <a:extLst>
              <a:ext uri="{FF2B5EF4-FFF2-40B4-BE49-F238E27FC236}">
                <a16:creationId xmlns:a16="http://schemas.microsoft.com/office/drawing/2014/main" id="{B647580D-BF0D-A4CC-1F7C-AF11C138F2F8}"/>
              </a:ext>
            </a:extLst>
          </p:cNvPr>
          <p:cNvSpPr/>
          <p:nvPr/>
        </p:nvSpPr>
        <p:spPr>
          <a:xfrm>
            <a:off x="7241676" y="1489209"/>
            <a:ext cx="1431433" cy="243398"/>
          </a:xfrm>
          <a:prstGeom prst="rect">
            <a:avLst/>
          </a:prstGeom>
          <a:solidFill>
            <a:srgbClr val="FFFD7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Cohesion</a:t>
            </a:r>
          </a:p>
        </p:txBody>
      </p:sp>
      <p:sp>
        <p:nvSpPr>
          <p:cNvPr id="17" name="Rectangle 16">
            <a:extLst>
              <a:ext uri="{FF2B5EF4-FFF2-40B4-BE49-F238E27FC236}">
                <a16:creationId xmlns:a16="http://schemas.microsoft.com/office/drawing/2014/main" id="{5AB341ED-4C16-EA86-3717-A1DF2A12CBE0}"/>
              </a:ext>
            </a:extLst>
          </p:cNvPr>
          <p:cNvSpPr/>
          <p:nvPr/>
        </p:nvSpPr>
        <p:spPr>
          <a:xfrm>
            <a:off x="7241676" y="2104133"/>
            <a:ext cx="1431433" cy="243398"/>
          </a:xfrm>
          <a:prstGeom prst="rect">
            <a:avLst/>
          </a:prstGeom>
          <a:solidFill>
            <a:srgbClr val="FFFD7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Conventions</a:t>
            </a:r>
          </a:p>
        </p:txBody>
      </p:sp>
      <p:sp>
        <p:nvSpPr>
          <p:cNvPr id="18" name="Rectangle 17">
            <a:extLst>
              <a:ext uri="{FF2B5EF4-FFF2-40B4-BE49-F238E27FC236}">
                <a16:creationId xmlns:a16="http://schemas.microsoft.com/office/drawing/2014/main" id="{1893EA95-8273-E9C2-9FA4-96D5C39C3D06}"/>
              </a:ext>
            </a:extLst>
          </p:cNvPr>
          <p:cNvSpPr/>
          <p:nvPr/>
        </p:nvSpPr>
        <p:spPr>
          <a:xfrm>
            <a:off x="7241675" y="2719057"/>
            <a:ext cx="1431433" cy="243398"/>
          </a:xfrm>
          <a:prstGeom prst="rect">
            <a:avLst/>
          </a:prstGeom>
          <a:solidFill>
            <a:srgbClr val="FFFD7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Grammar</a:t>
            </a:r>
          </a:p>
        </p:txBody>
      </p:sp>
      <p:sp>
        <p:nvSpPr>
          <p:cNvPr id="19" name="Rectangle 18">
            <a:extLst>
              <a:ext uri="{FF2B5EF4-FFF2-40B4-BE49-F238E27FC236}">
                <a16:creationId xmlns:a16="http://schemas.microsoft.com/office/drawing/2014/main" id="{E591B7BA-1F84-1964-80F5-870DD952A4EF}"/>
              </a:ext>
            </a:extLst>
          </p:cNvPr>
          <p:cNvSpPr/>
          <p:nvPr/>
        </p:nvSpPr>
        <p:spPr>
          <a:xfrm>
            <a:off x="7241675" y="3333981"/>
            <a:ext cx="1431433" cy="243398"/>
          </a:xfrm>
          <a:prstGeom prst="rect">
            <a:avLst/>
          </a:prstGeom>
          <a:solidFill>
            <a:srgbClr val="FFFD7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Phraseology</a:t>
            </a:r>
          </a:p>
        </p:txBody>
      </p:sp>
      <p:sp>
        <p:nvSpPr>
          <p:cNvPr id="20" name="Rectangle 19">
            <a:extLst>
              <a:ext uri="{FF2B5EF4-FFF2-40B4-BE49-F238E27FC236}">
                <a16:creationId xmlns:a16="http://schemas.microsoft.com/office/drawing/2014/main" id="{41447B69-FCDF-398B-86DD-BA8A066F12CA}"/>
              </a:ext>
            </a:extLst>
          </p:cNvPr>
          <p:cNvSpPr/>
          <p:nvPr/>
        </p:nvSpPr>
        <p:spPr>
          <a:xfrm>
            <a:off x="7241675" y="3948905"/>
            <a:ext cx="1431433" cy="243398"/>
          </a:xfrm>
          <a:prstGeom prst="rect">
            <a:avLst/>
          </a:prstGeom>
          <a:solidFill>
            <a:srgbClr val="FFFD7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Syntax</a:t>
            </a:r>
          </a:p>
        </p:txBody>
      </p:sp>
      <p:sp>
        <p:nvSpPr>
          <p:cNvPr id="21" name="Rectangle 20">
            <a:extLst>
              <a:ext uri="{FF2B5EF4-FFF2-40B4-BE49-F238E27FC236}">
                <a16:creationId xmlns:a16="http://schemas.microsoft.com/office/drawing/2014/main" id="{551437AF-C584-2165-1520-B6651F4522AC}"/>
              </a:ext>
            </a:extLst>
          </p:cNvPr>
          <p:cNvSpPr/>
          <p:nvPr/>
        </p:nvSpPr>
        <p:spPr>
          <a:xfrm>
            <a:off x="7241674" y="4563827"/>
            <a:ext cx="1431433" cy="243398"/>
          </a:xfrm>
          <a:prstGeom prst="rect">
            <a:avLst/>
          </a:prstGeom>
          <a:solidFill>
            <a:srgbClr val="FFFD7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Vocabulary</a:t>
            </a:r>
          </a:p>
        </p:txBody>
      </p:sp>
      <p:sp>
        <p:nvSpPr>
          <p:cNvPr id="24" name="Google Shape;353;p40">
            <a:extLst>
              <a:ext uri="{FF2B5EF4-FFF2-40B4-BE49-F238E27FC236}">
                <a16:creationId xmlns:a16="http://schemas.microsoft.com/office/drawing/2014/main" id="{91C5EE73-3A06-1F24-1511-F8C603860D93}"/>
              </a:ext>
            </a:extLst>
          </p:cNvPr>
          <p:cNvSpPr txBox="1"/>
          <p:nvPr/>
        </p:nvSpPr>
        <p:spPr>
          <a:xfrm flipH="1">
            <a:off x="1716386" y="2321800"/>
            <a:ext cx="1254234" cy="1096236"/>
          </a:xfrm>
          <a:prstGeom prst="rect">
            <a:avLst/>
          </a:prstGeom>
          <a:noFill/>
          <a:ln>
            <a:noFill/>
          </a:ln>
        </p:spPr>
        <p:txBody>
          <a:bodyPr spcFirstLastPara="1" wrap="square" lIns="91425" tIns="91425" rIns="91425" bIns="91425" anchor="t" anchorCtr="0">
            <a:noAutofit/>
          </a:bodyPr>
          <a:lstStyle/>
          <a:p>
            <a:r>
              <a:rPr lang="en" sz="1000" dirty="0">
                <a:solidFill>
                  <a:schemeClr val="dk1"/>
                </a:solidFill>
                <a:latin typeface="Raleway" pitchFamily="2" charset="77"/>
                <a:sym typeface="Raleway"/>
              </a:rPr>
              <a:t>- Cleaning</a:t>
            </a:r>
            <a:endParaRPr lang="en-US" dirty="0">
              <a:latin typeface="Raleway" pitchFamily="2" charset="77"/>
            </a:endParaRPr>
          </a:p>
          <a:p>
            <a:r>
              <a:rPr lang="en" sz="1000" dirty="0">
                <a:solidFill>
                  <a:schemeClr val="dk1"/>
                </a:solidFill>
                <a:latin typeface="Raleway" pitchFamily="2" charset="77"/>
                <a:sym typeface="Raleway"/>
              </a:rPr>
              <a:t>- Tokenization</a:t>
            </a:r>
            <a:endParaRPr lang="en" sz="1000" dirty="0">
              <a:solidFill>
                <a:schemeClr val="dk1"/>
              </a:solidFill>
              <a:latin typeface="Raleway" pitchFamily="2" charset="77"/>
            </a:endParaRPr>
          </a:p>
          <a:p>
            <a:r>
              <a:rPr lang="en" sz="1000" dirty="0">
                <a:solidFill>
                  <a:schemeClr val="dk1"/>
                </a:solidFill>
                <a:latin typeface="Raleway" pitchFamily="2" charset="77"/>
              </a:rPr>
              <a:t>- Lemmatization</a:t>
            </a:r>
            <a:endParaRPr lang="en" dirty="0">
              <a:solidFill>
                <a:schemeClr val="dk1"/>
              </a:solidFill>
              <a:latin typeface="Raleway" pitchFamily="2" charset="77"/>
            </a:endParaRPr>
          </a:p>
          <a:p>
            <a:r>
              <a:rPr lang="en" sz="1000" dirty="0">
                <a:solidFill>
                  <a:schemeClr val="dk1"/>
                </a:solidFill>
                <a:latin typeface="Raleway" pitchFamily="2" charset="77"/>
              </a:rPr>
              <a:t>- Parts of Speech</a:t>
            </a:r>
            <a:endParaRPr lang="en" dirty="0">
              <a:solidFill>
                <a:schemeClr val="dk1"/>
              </a:solidFill>
              <a:latin typeface="Raleway" pitchFamily="2" charset="77"/>
            </a:endParaRPr>
          </a:p>
          <a:p>
            <a:r>
              <a:rPr lang="en" sz="1000" dirty="0">
                <a:solidFill>
                  <a:schemeClr val="dk1"/>
                </a:solidFill>
                <a:latin typeface="Raleway" pitchFamily="2" charset="77"/>
              </a:rPr>
              <a:t>- Word Correction</a:t>
            </a:r>
            <a:endParaRPr lang="en" dirty="0">
              <a:solidFill>
                <a:schemeClr val="dk1"/>
              </a:solidFill>
              <a:latin typeface="Raleway" pitchFamily="2" charset="77"/>
            </a:endParaRPr>
          </a:p>
          <a:p>
            <a:r>
              <a:rPr lang="en" sz="1000" dirty="0">
                <a:solidFill>
                  <a:schemeClr val="dk1"/>
                </a:solidFill>
                <a:latin typeface="Raleway" pitchFamily="2" charset="77"/>
              </a:rPr>
              <a:t>- Data Mining</a:t>
            </a:r>
          </a:p>
        </p:txBody>
      </p:sp>
      <p:sp>
        <p:nvSpPr>
          <p:cNvPr id="25" name="Google Shape;353;p40">
            <a:extLst>
              <a:ext uri="{FF2B5EF4-FFF2-40B4-BE49-F238E27FC236}">
                <a16:creationId xmlns:a16="http://schemas.microsoft.com/office/drawing/2014/main" id="{6D44C401-1C03-E5DC-5FEA-5D401BE64EF1}"/>
              </a:ext>
            </a:extLst>
          </p:cNvPr>
          <p:cNvSpPr txBox="1"/>
          <p:nvPr/>
        </p:nvSpPr>
        <p:spPr>
          <a:xfrm flipH="1">
            <a:off x="344072" y="2347534"/>
            <a:ext cx="1372314" cy="473727"/>
          </a:xfrm>
          <a:prstGeom prst="rect">
            <a:avLst/>
          </a:prstGeom>
          <a:noFill/>
          <a:ln>
            <a:noFill/>
          </a:ln>
        </p:spPr>
        <p:txBody>
          <a:bodyPr spcFirstLastPara="1" wrap="square" lIns="91425" tIns="91425" rIns="91425" bIns="91425" anchor="t" anchorCtr="0">
            <a:noAutofit/>
          </a:bodyPr>
          <a:lstStyle/>
          <a:p>
            <a:r>
              <a:rPr lang="en" sz="1000" dirty="0">
                <a:solidFill>
                  <a:schemeClr val="dk1"/>
                </a:solidFill>
                <a:latin typeface="Raleway" pitchFamily="2" charset="77"/>
                <a:sym typeface="Raleway"/>
              </a:rPr>
              <a:t>- ~4000 Essays</a:t>
            </a:r>
            <a:endParaRPr lang="en" sz="1000" dirty="0">
              <a:solidFill>
                <a:schemeClr val="dk1"/>
              </a:solidFill>
              <a:latin typeface="Raleway" pitchFamily="2" charset="77"/>
            </a:endParaRPr>
          </a:p>
          <a:p>
            <a:r>
              <a:rPr lang="en" sz="1000" dirty="0">
                <a:solidFill>
                  <a:schemeClr val="dk1"/>
                </a:solidFill>
                <a:latin typeface="Raleway" pitchFamily="2" charset="77"/>
              </a:rPr>
              <a:t>- Six Scoring </a:t>
            </a:r>
            <a:br>
              <a:rPr lang="en" sz="1000" dirty="0">
                <a:solidFill>
                  <a:schemeClr val="dk1"/>
                </a:solidFill>
                <a:latin typeface="Raleway" pitchFamily="2" charset="77"/>
              </a:rPr>
            </a:br>
            <a:r>
              <a:rPr lang="en" sz="1000" dirty="0">
                <a:solidFill>
                  <a:schemeClr val="dk1"/>
                </a:solidFill>
                <a:latin typeface="Raleway" pitchFamily="2" charset="77"/>
              </a:rPr>
              <a:t>Areas</a:t>
            </a:r>
          </a:p>
          <a:p>
            <a:endParaRPr lang="en" dirty="0">
              <a:solidFill>
                <a:schemeClr val="dk1"/>
              </a:solidFill>
              <a:latin typeface="Raleway" pitchFamily="2" charset="77"/>
            </a:endParaRPr>
          </a:p>
        </p:txBody>
      </p:sp>
      <p:cxnSp>
        <p:nvCxnSpPr>
          <p:cNvPr id="26" name="Straight Arrow Connector 25">
            <a:extLst>
              <a:ext uri="{FF2B5EF4-FFF2-40B4-BE49-F238E27FC236}">
                <a16:creationId xmlns:a16="http://schemas.microsoft.com/office/drawing/2014/main" id="{CDC9C9A8-AB6C-6A8F-59EC-244B1CF75DD3}"/>
              </a:ext>
            </a:extLst>
          </p:cNvPr>
          <p:cNvCxnSpPr>
            <a:cxnSpLocks/>
            <a:stCxn id="5" idx="3"/>
            <a:endCxn id="7" idx="1"/>
          </p:cNvCxnSpPr>
          <p:nvPr/>
        </p:nvCxnSpPr>
        <p:spPr>
          <a:xfrm>
            <a:off x="1430866" y="1870671"/>
            <a:ext cx="378657"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202A10-1DB3-341E-B5BA-D46BBA7EBEE3}"/>
              </a:ext>
            </a:extLst>
          </p:cNvPr>
          <p:cNvCxnSpPr>
            <a:cxnSpLocks/>
            <a:stCxn id="7" idx="3"/>
            <a:endCxn id="8" idx="1"/>
          </p:cNvCxnSpPr>
          <p:nvPr/>
        </p:nvCxnSpPr>
        <p:spPr>
          <a:xfrm>
            <a:off x="2835609" y="1870671"/>
            <a:ext cx="378657"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712105-08A3-7E6D-C70F-8B3C81515466}"/>
              </a:ext>
            </a:extLst>
          </p:cNvPr>
          <p:cNvCxnSpPr>
            <a:cxnSpLocks/>
            <a:stCxn id="7" idx="3"/>
            <a:endCxn id="9" idx="1"/>
          </p:cNvCxnSpPr>
          <p:nvPr/>
        </p:nvCxnSpPr>
        <p:spPr>
          <a:xfrm>
            <a:off x="2835609" y="1870671"/>
            <a:ext cx="378657" cy="127847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EF75B79-70F6-29F7-8006-491604FF2050}"/>
              </a:ext>
            </a:extLst>
          </p:cNvPr>
          <p:cNvCxnSpPr>
            <a:cxnSpLocks/>
            <a:stCxn id="7" idx="3"/>
            <a:endCxn id="10" idx="1"/>
          </p:cNvCxnSpPr>
          <p:nvPr/>
        </p:nvCxnSpPr>
        <p:spPr>
          <a:xfrm>
            <a:off x="2835609" y="1870671"/>
            <a:ext cx="378657" cy="255694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EDE2B5F-EA70-E003-1311-A151E4FD4633}"/>
              </a:ext>
            </a:extLst>
          </p:cNvPr>
          <p:cNvCxnSpPr>
            <a:cxnSpLocks/>
            <a:stCxn id="10" idx="3"/>
            <a:endCxn id="15" idx="1"/>
          </p:cNvCxnSpPr>
          <p:nvPr/>
        </p:nvCxnSpPr>
        <p:spPr>
          <a:xfrm>
            <a:off x="4316551" y="4427611"/>
            <a:ext cx="378657" cy="13621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454B9AD-A926-5C47-7C44-D4E5FFB2FB15}"/>
              </a:ext>
            </a:extLst>
          </p:cNvPr>
          <p:cNvCxnSpPr>
            <a:cxnSpLocks/>
            <a:stCxn id="9" idx="3"/>
            <a:endCxn id="14" idx="1"/>
          </p:cNvCxnSpPr>
          <p:nvPr/>
        </p:nvCxnSpPr>
        <p:spPr>
          <a:xfrm>
            <a:off x="4316551" y="3149141"/>
            <a:ext cx="378657" cy="70628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42CC231-D8CB-BF14-3374-CE0BEA68B7A9}"/>
              </a:ext>
            </a:extLst>
          </p:cNvPr>
          <p:cNvCxnSpPr>
            <a:cxnSpLocks/>
            <a:stCxn id="9" idx="3"/>
            <a:endCxn id="13" idx="1"/>
          </p:cNvCxnSpPr>
          <p:nvPr/>
        </p:nvCxnSpPr>
        <p:spPr>
          <a:xfrm flipV="1">
            <a:off x="4316551" y="3147025"/>
            <a:ext cx="378657" cy="211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648CF4-DE5C-4678-9B83-89FD859BFA74}"/>
              </a:ext>
            </a:extLst>
          </p:cNvPr>
          <p:cNvCxnSpPr>
            <a:cxnSpLocks/>
            <a:stCxn id="9" idx="3"/>
            <a:endCxn id="12" idx="1"/>
          </p:cNvCxnSpPr>
          <p:nvPr/>
        </p:nvCxnSpPr>
        <p:spPr>
          <a:xfrm flipV="1">
            <a:off x="4316551" y="2438624"/>
            <a:ext cx="378657" cy="7105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ACEA63C-1F4E-55D9-1E55-556EA89FF113}"/>
              </a:ext>
            </a:extLst>
          </p:cNvPr>
          <p:cNvCxnSpPr>
            <a:cxnSpLocks/>
            <a:stCxn id="8" idx="3"/>
            <a:endCxn id="11" idx="1"/>
          </p:cNvCxnSpPr>
          <p:nvPr/>
        </p:nvCxnSpPr>
        <p:spPr>
          <a:xfrm flipV="1">
            <a:off x="4316551" y="1730223"/>
            <a:ext cx="378657" cy="14044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6A8C1D7C-06E3-F643-7F17-2C7DD55027CE}"/>
              </a:ext>
            </a:extLst>
          </p:cNvPr>
          <p:cNvSpPr/>
          <p:nvPr/>
        </p:nvSpPr>
        <p:spPr>
          <a:xfrm>
            <a:off x="3214266" y="973662"/>
            <a:ext cx="1102285" cy="397851"/>
          </a:xfrm>
          <a:prstGeom prst="rect">
            <a:avLst/>
          </a:prstGeom>
          <a:solidFill>
            <a:schemeClr val="tx1">
              <a:lumMod val="1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6CB71"/>
                </a:solidFill>
              </a:rPr>
              <a:t>Word Embeddings</a:t>
            </a:r>
          </a:p>
        </p:txBody>
      </p:sp>
      <p:sp>
        <p:nvSpPr>
          <p:cNvPr id="74" name="Rectangle 73">
            <a:extLst>
              <a:ext uri="{FF2B5EF4-FFF2-40B4-BE49-F238E27FC236}">
                <a16:creationId xmlns:a16="http://schemas.microsoft.com/office/drawing/2014/main" id="{57344F7B-9FA7-CB6E-27F7-FC13151B10A1}"/>
              </a:ext>
            </a:extLst>
          </p:cNvPr>
          <p:cNvSpPr/>
          <p:nvPr/>
        </p:nvSpPr>
        <p:spPr>
          <a:xfrm>
            <a:off x="4695208" y="973662"/>
            <a:ext cx="1431433" cy="397851"/>
          </a:xfrm>
          <a:prstGeom prst="rect">
            <a:avLst/>
          </a:prstGeom>
          <a:solidFill>
            <a:schemeClr val="tx1">
              <a:lumMod val="1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EBEBEB"/>
                </a:solidFill>
              </a:rPr>
              <a:t>Deep Learning Models</a:t>
            </a:r>
          </a:p>
        </p:txBody>
      </p:sp>
      <p:sp>
        <p:nvSpPr>
          <p:cNvPr id="75" name="Rectangle 74">
            <a:extLst>
              <a:ext uri="{FF2B5EF4-FFF2-40B4-BE49-F238E27FC236}">
                <a16:creationId xmlns:a16="http://schemas.microsoft.com/office/drawing/2014/main" id="{615190CF-D7DB-5F48-7A59-DCABC0C05CD4}"/>
              </a:ext>
            </a:extLst>
          </p:cNvPr>
          <p:cNvSpPr/>
          <p:nvPr/>
        </p:nvSpPr>
        <p:spPr>
          <a:xfrm>
            <a:off x="7241673" y="973662"/>
            <a:ext cx="1431433" cy="397851"/>
          </a:xfrm>
          <a:prstGeom prst="rect">
            <a:avLst/>
          </a:prstGeom>
          <a:solidFill>
            <a:schemeClr val="tx1">
              <a:lumMod val="1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D78"/>
                </a:solidFill>
              </a:rPr>
              <a:t>Training Metrics</a:t>
            </a:r>
          </a:p>
        </p:txBody>
      </p:sp>
      <p:sp>
        <p:nvSpPr>
          <p:cNvPr id="76" name="Google Shape;353;p40">
            <a:extLst>
              <a:ext uri="{FF2B5EF4-FFF2-40B4-BE49-F238E27FC236}">
                <a16:creationId xmlns:a16="http://schemas.microsoft.com/office/drawing/2014/main" id="{C36B00DE-DBDD-384B-0743-CDDAD60F4EAE}"/>
              </a:ext>
            </a:extLst>
          </p:cNvPr>
          <p:cNvSpPr txBox="1"/>
          <p:nvPr/>
        </p:nvSpPr>
        <p:spPr>
          <a:xfrm flipH="1">
            <a:off x="7168842" y="572721"/>
            <a:ext cx="1431433" cy="215178"/>
          </a:xfrm>
          <a:prstGeom prst="rect">
            <a:avLst/>
          </a:prstGeom>
          <a:noFill/>
          <a:ln>
            <a:noFill/>
          </a:ln>
        </p:spPr>
        <p:txBody>
          <a:bodyPr spcFirstLastPara="1" wrap="square" lIns="91425" tIns="91425" rIns="91425" bIns="91425" anchor="t" anchorCtr="0">
            <a:noAutofit/>
          </a:bodyPr>
          <a:lstStyle/>
          <a:p>
            <a:r>
              <a:rPr lang="en-US" sz="800" i="1" dirty="0">
                <a:solidFill>
                  <a:schemeClr val="dk1"/>
                </a:solidFill>
                <a:latin typeface="Raleway" pitchFamily="2" charset="77"/>
                <a:sym typeface="Raleway"/>
              </a:rPr>
              <a:t>All models were used to analyze the 6 metrics</a:t>
            </a:r>
            <a:endParaRPr lang="en-US" sz="1100" i="1" dirty="0">
              <a:latin typeface="Raleway" pitchFamily="2" charset="77"/>
            </a:endParaRPr>
          </a:p>
        </p:txBody>
      </p:sp>
      <p:sp>
        <p:nvSpPr>
          <p:cNvPr id="99" name="Rectangle 98">
            <a:extLst>
              <a:ext uri="{FF2B5EF4-FFF2-40B4-BE49-F238E27FC236}">
                <a16:creationId xmlns:a16="http://schemas.microsoft.com/office/drawing/2014/main" id="{B24F05A9-1D6B-1A8D-774B-897949172117}"/>
              </a:ext>
            </a:extLst>
          </p:cNvPr>
          <p:cNvSpPr/>
          <p:nvPr/>
        </p:nvSpPr>
        <p:spPr>
          <a:xfrm>
            <a:off x="6572358" y="1489209"/>
            <a:ext cx="223597" cy="3315632"/>
          </a:xfrm>
          <a:prstGeom prst="rect">
            <a:avLst/>
          </a:prstGeom>
          <a:solidFill>
            <a:srgbClr val="EBEBE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p:txBody>
      </p:sp>
      <p:sp>
        <p:nvSpPr>
          <p:cNvPr id="100" name="Google Shape;353;p40">
            <a:extLst>
              <a:ext uri="{FF2B5EF4-FFF2-40B4-BE49-F238E27FC236}">
                <a16:creationId xmlns:a16="http://schemas.microsoft.com/office/drawing/2014/main" id="{7669F47C-F682-1AE0-B938-0DC714B1B6D8}"/>
              </a:ext>
            </a:extLst>
          </p:cNvPr>
          <p:cNvSpPr txBox="1"/>
          <p:nvPr/>
        </p:nvSpPr>
        <p:spPr>
          <a:xfrm flipH="1">
            <a:off x="6189705" y="1041370"/>
            <a:ext cx="850366" cy="215178"/>
          </a:xfrm>
          <a:prstGeom prst="rect">
            <a:avLst/>
          </a:prstGeom>
          <a:noFill/>
          <a:ln>
            <a:noFill/>
          </a:ln>
        </p:spPr>
        <p:txBody>
          <a:bodyPr spcFirstLastPara="1" wrap="square" lIns="91425" tIns="91425" rIns="91425" bIns="91425" anchor="t" anchorCtr="0">
            <a:noAutofit/>
          </a:bodyPr>
          <a:lstStyle/>
          <a:p>
            <a:r>
              <a:rPr lang="en-US" sz="800" i="1" dirty="0">
                <a:solidFill>
                  <a:schemeClr val="dk1"/>
                </a:solidFill>
                <a:latin typeface="Raleway" pitchFamily="2" charset="77"/>
                <a:sym typeface="Raleway"/>
              </a:rPr>
              <a:t>Validation +</a:t>
            </a:r>
            <a:br>
              <a:rPr lang="en-US" sz="800" i="1" dirty="0">
                <a:solidFill>
                  <a:schemeClr val="dk1"/>
                </a:solidFill>
                <a:latin typeface="Raleway" pitchFamily="2" charset="77"/>
                <a:sym typeface="Raleway"/>
              </a:rPr>
            </a:br>
            <a:r>
              <a:rPr lang="en-US" sz="800" i="1" dirty="0">
                <a:solidFill>
                  <a:schemeClr val="dk1"/>
                </a:solidFill>
                <a:latin typeface="Raleway" pitchFamily="2" charset="77"/>
                <a:sym typeface="Raleway"/>
              </a:rPr>
              <a:t>Regularization</a:t>
            </a:r>
            <a:endParaRPr lang="en-US" sz="1100" i="1" dirty="0">
              <a:latin typeface="Raleway" pitchFamily="2" charset="77"/>
            </a:endParaRPr>
          </a:p>
        </p:txBody>
      </p:sp>
      <p:cxnSp>
        <p:nvCxnSpPr>
          <p:cNvPr id="101" name="Straight Arrow Connector 100">
            <a:extLst>
              <a:ext uri="{FF2B5EF4-FFF2-40B4-BE49-F238E27FC236}">
                <a16:creationId xmlns:a16="http://schemas.microsoft.com/office/drawing/2014/main" id="{840AE3FD-44D3-D716-4169-FA51C9A20F32}"/>
              </a:ext>
            </a:extLst>
          </p:cNvPr>
          <p:cNvCxnSpPr>
            <a:cxnSpLocks/>
            <a:stCxn id="11" idx="3"/>
            <a:endCxn id="99" idx="1"/>
          </p:cNvCxnSpPr>
          <p:nvPr/>
        </p:nvCxnSpPr>
        <p:spPr>
          <a:xfrm>
            <a:off x="6126641" y="1730223"/>
            <a:ext cx="445717" cy="141680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154D92F-A458-A98E-051B-B1D14CC5B64B}"/>
              </a:ext>
            </a:extLst>
          </p:cNvPr>
          <p:cNvCxnSpPr>
            <a:cxnSpLocks/>
            <a:stCxn id="12" idx="3"/>
            <a:endCxn id="99" idx="1"/>
          </p:cNvCxnSpPr>
          <p:nvPr/>
        </p:nvCxnSpPr>
        <p:spPr>
          <a:xfrm>
            <a:off x="6126641" y="2438624"/>
            <a:ext cx="445717" cy="70840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4F799C9-B7EB-8BAC-2908-E98F178D6CED}"/>
              </a:ext>
            </a:extLst>
          </p:cNvPr>
          <p:cNvCxnSpPr>
            <a:cxnSpLocks/>
            <a:stCxn id="13" idx="3"/>
            <a:endCxn id="99" idx="1"/>
          </p:cNvCxnSpPr>
          <p:nvPr/>
        </p:nvCxnSpPr>
        <p:spPr>
          <a:xfrm>
            <a:off x="6126641" y="3147025"/>
            <a:ext cx="445717"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787F468-6E54-FBC4-C6D8-E35C3A905FAD}"/>
              </a:ext>
            </a:extLst>
          </p:cNvPr>
          <p:cNvCxnSpPr>
            <a:cxnSpLocks/>
            <a:stCxn id="14" idx="3"/>
            <a:endCxn id="99" idx="1"/>
          </p:cNvCxnSpPr>
          <p:nvPr/>
        </p:nvCxnSpPr>
        <p:spPr>
          <a:xfrm flipV="1">
            <a:off x="6126641" y="3147025"/>
            <a:ext cx="445717" cy="70840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95CAFD8-E805-AB13-3101-99BF5539E8CD}"/>
              </a:ext>
            </a:extLst>
          </p:cNvPr>
          <p:cNvCxnSpPr>
            <a:cxnSpLocks/>
            <a:stCxn id="15" idx="3"/>
            <a:endCxn id="99" idx="1"/>
          </p:cNvCxnSpPr>
          <p:nvPr/>
        </p:nvCxnSpPr>
        <p:spPr>
          <a:xfrm flipV="1">
            <a:off x="6126641" y="3147025"/>
            <a:ext cx="445717" cy="141680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0399278-A1BA-C0F4-B4E0-227FAB02F32B}"/>
              </a:ext>
            </a:extLst>
          </p:cNvPr>
          <p:cNvCxnSpPr>
            <a:cxnSpLocks/>
            <a:stCxn id="99" idx="3"/>
            <a:endCxn id="21" idx="1"/>
          </p:cNvCxnSpPr>
          <p:nvPr/>
        </p:nvCxnSpPr>
        <p:spPr>
          <a:xfrm>
            <a:off x="6795955" y="3147025"/>
            <a:ext cx="445719" cy="153850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1EEDE85-7585-F107-F3F3-6B973DE6C707}"/>
              </a:ext>
            </a:extLst>
          </p:cNvPr>
          <p:cNvCxnSpPr>
            <a:cxnSpLocks/>
            <a:stCxn id="99" idx="3"/>
            <a:endCxn id="20" idx="1"/>
          </p:cNvCxnSpPr>
          <p:nvPr/>
        </p:nvCxnSpPr>
        <p:spPr>
          <a:xfrm>
            <a:off x="6795955" y="3147025"/>
            <a:ext cx="445720" cy="92357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2C424E6-04A6-D094-1C9A-F25B868D900D}"/>
              </a:ext>
            </a:extLst>
          </p:cNvPr>
          <p:cNvCxnSpPr>
            <a:cxnSpLocks/>
            <a:stCxn id="99" idx="3"/>
            <a:endCxn id="19" idx="1"/>
          </p:cNvCxnSpPr>
          <p:nvPr/>
        </p:nvCxnSpPr>
        <p:spPr>
          <a:xfrm>
            <a:off x="6795955" y="3147025"/>
            <a:ext cx="445720" cy="30865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583AF01-69A1-E220-E1A4-36C00DF42A18}"/>
              </a:ext>
            </a:extLst>
          </p:cNvPr>
          <p:cNvCxnSpPr>
            <a:cxnSpLocks/>
            <a:stCxn id="99" idx="3"/>
            <a:endCxn id="18" idx="1"/>
          </p:cNvCxnSpPr>
          <p:nvPr/>
        </p:nvCxnSpPr>
        <p:spPr>
          <a:xfrm flipV="1">
            <a:off x="6795955" y="2840756"/>
            <a:ext cx="445720" cy="30626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34AA130-AD0A-AEA3-49F4-0F39A9C22A58}"/>
              </a:ext>
            </a:extLst>
          </p:cNvPr>
          <p:cNvCxnSpPr>
            <a:cxnSpLocks/>
            <a:stCxn id="99" idx="3"/>
            <a:endCxn id="17" idx="1"/>
          </p:cNvCxnSpPr>
          <p:nvPr/>
        </p:nvCxnSpPr>
        <p:spPr>
          <a:xfrm flipV="1">
            <a:off x="6795955" y="2225832"/>
            <a:ext cx="445721" cy="92119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3A09AD7-C710-A6A0-425C-5D78153FBB5C}"/>
              </a:ext>
            </a:extLst>
          </p:cNvPr>
          <p:cNvCxnSpPr>
            <a:cxnSpLocks/>
            <a:stCxn id="99" idx="3"/>
            <a:endCxn id="16" idx="1"/>
          </p:cNvCxnSpPr>
          <p:nvPr/>
        </p:nvCxnSpPr>
        <p:spPr>
          <a:xfrm flipV="1">
            <a:off x="6795955" y="1610908"/>
            <a:ext cx="445721" cy="15361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58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2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73" grpId="0" animBg="1"/>
      <p:bldP spid="74" grpId="0" animBg="1"/>
      <p:bldP spid="75" grpId="0" animBg="1"/>
      <p:bldP spid="99"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Google Shape;395;p42">
            <a:extLst>
              <a:ext uri="{FF2B5EF4-FFF2-40B4-BE49-F238E27FC236}">
                <a16:creationId xmlns:a16="http://schemas.microsoft.com/office/drawing/2014/main" id="{B8D2B234-2180-250D-F036-31BC5481D93A}"/>
              </a:ext>
            </a:extLst>
          </p:cNvPr>
          <p:cNvSpPr txBox="1">
            <a:spLocks/>
          </p:cNvSpPr>
          <p:nvPr/>
        </p:nvSpPr>
        <p:spPr>
          <a:xfrm>
            <a:off x="294795" y="282878"/>
            <a:ext cx="6774872" cy="57308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9pPr>
          </a:lstStyle>
          <a:p>
            <a:r>
              <a:rPr lang="en-US" sz="3200" dirty="0">
                <a:solidFill>
                  <a:schemeClr val="accent1"/>
                </a:solidFill>
              </a:rPr>
              <a:t>Proposed Approaches</a:t>
            </a:r>
          </a:p>
        </p:txBody>
      </p:sp>
      <p:sp>
        <p:nvSpPr>
          <p:cNvPr id="20" name="Google Shape;353;p40">
            <a:extLst>
              <a:ext uri="{FF2B5EF4-FFF2-40B4-BE49-F238E27FC236}">
                <a16:creationId xmlns:a16="http://schemas.microsoft.com/office/drawing/2014/main" id="{C2041027-2CAC-931E-333B-8B39E683CFE7}"/>
              </a:ext>
            </a:extLst>
          </p:cNvPr>
          <p:cNvSpPr txBox="1"/>
          <p:nvPr/>
        </p:nvSpPr>
        <p:spPr>
          <a:xfrm flipH="1">
            <a:off x="294788" y="927125"/>
            <a:ext cx="8501254" cy="2433093"/>
          </a:xfrm>
          <a:prstGeom prst="rect">
            <a:avLst/>
          </a:prstGeom>
          <a:noFill/>
          <a:ln>
            <a:noFill/>
          </a:ln>
        </p:spPr>
        <p:txBody>
          <a:bodyPr spcFirstLastPara="1" wrap="square" lIns="91425" tIns="91425" rIns="91425" bIns="91425" anchor="t" anchorCtr="0">
            <a:noAutofit/>
          </a:bodyPr>
          <a:lstStyle/>
          <a:p>
            <a:r>
              <a:rPr lang="en-US" sz="1200" b="1" dirty="0">
                <a:solidFill>
                  <a:schemeClr val="dk1"/>
                </a:solidFill>
                <a:latin typeface="Raleway"/>
                <a:sym typeface="Raleway"/>
              </a:rPr>
              <a:t>Owing to the sequential nature of the data (text), multiple deep learning approaches were employed to predict scores for each essay.</a:t>
            </a:r>
          </a:p>
          <a:p>
            <a:endParaRPr lang="en-US" sz="1200" dirty="0">
              <a:solidFill>
                <a:schemeClr val="dk1"/>
              </a:solidFill>
              <a:latin typeface="Raleway"/>
              <a:sym typeface="Raleway"/>
            </a:endParaRPr>
          </a:p>
          <a:p>
            <a:pPr>
              <a:spcAft>
                <a:spcPts val="100"/>
              </a:spcAft>
            </a:pPr>
            <a:r>
              <a:rPr lang="en-US" sz="1200" b="1" dirty="0">
                <a:solidFill>
                  <a:srgbClr val="F6CB71"/>
                </a:solidFill>
                <a:latin typeface="Raleway"/>
                <a:sym typeface="Raleway"/>
              </a:rPr>
              <a:t>Word Embeddings used to pre-process text</a:t>
            </a:r>
          </a:p>
          <a:p>
            <a:pPr>
              <a:spcAft>
                <a:spcPts val="100"/>
              </a:spcAft>
            </a:pPr>
            <a:r>
              <a:rPr lang="en-US" sz="1200" dirty="0">
                <a:solidFill>
                  <a:schemeClr val="dk1"/>
                </a:solidFill>
                <a:latin typeface="Raleway"/>
                <a:sym typeface="Raleway"/>
              </a:rPr>
              <a:t>Each token in the text was embedded into a deeply nested list of numerical representations. </a:t>
            </a:r>
          </a:p>
          <a:p>
            <a:pPr marL="171450" indent="-171450">
              <a:spcAft>
                <a:spcPts val="100"/>
              </a:spcAft>
              <a:buFont typeface="Arial" panose="020B0604020202020204" pitchFamily="34" charset="0"/>
              <a:buChar char="•"/>
            </a:pPr>
            <a:r>
              <a:rPr lang="en-US" sz="1200" dirty="0">
                <a:solidFill>
                  <a:schemeClr val="dk1"/>
                </a:solidFill>
                <a:latin typeface="Raleway"/>
                <a:sym typeface="Raleway"/>
              </a:rPr>
              <a:t>I first tried </a:t>
            </a:r>
            <a:r>
              <a:rPr lang="en-US" sz="1200" dirty="0" err="1">
                <a:solidFill>
                  <a:schemeClr val="dk1"/>
                </a:solidFill>
                <a:latin typeface="Raleway"/>
                <a:sym typeface="Raleway"/>
              </a:rPr>
              <a:t>Keras</a:t>
            </a:r>
            <a:r>
              <a:rPr lang="en-US" sz="1200" dirty="0">
                <a:solidFill>
                  <a:schemeClr val="dk1"/>
                </a:solidFill>
                <a:latin typeface="Raleway"/>
                <a:sym typeface="Raleway"/>
              </a:rPr>
              <a:t> native embedding, which is trainable and initialized randomly</a:t>
            </a:r>
          </a:p>
          <a:p>
            <a:pPr marL="171450" indent="-171450">
              <a:spcAft>
                <a:spcPts val="100"/>
              </a:spcAft>
              <a:buFont typeface="Arial" panose="020B0604020202020204" pitchFamily="34" charset="0"/>
              <a:buChar char="•"/>
            </a:pPr>
            <a:r>
              <a:rPr lang="en-US" sz="1200" dirty="0">
                <a:solidFill>
                  <a:schemeClr val="dk1"/>
                </a:solidFill>
                <a:latin typeface="Raleway"/>
                <a:sym typeface="Raleway"/>
              </a:rPr>
              <a:t>Then, I used </a:t>
            </a:r>
            <a:r>
              <a:rPr lang="en-US" sz="1200" dirty="0" err="1">
                <a:solidFill>
                  <a:schemeClr val="dk1"/>
                </a:solidFill>
                <a:latin typeface="Raleway"/>
                <a:sym typeface="Raleway"/>
              </a:rPr>
              <a:t>GloVe</a:t>
            </a:r>
            <a:r>
              <a:rPr lang="en-US" sz="1200" dirty="0">
                <a:solidFill>
                  <a:schemeClr val="dk1"/>
                </a:solidFill>
                <a:latin typeface="Raleway"/>
                <a:sym typeface="Raleway"/>
              </a:rPr>
              <a:t> embeddings. </a:t>
            </a:r>
            <a:r>
              <a:rPr lang="en-US" sz="1200" dirty="0" err="1">
                <a:solidFill>
                  <a:schemeClr val="dk1"/>
                </a:solidFill>
                <a:latin typeface="Raleway"/>
              </a:rPr>
              <a:t>GloVe</a:t>
            </a:r>
            <a:r>
              <a:rPr lang="en-US" sz="1200" dirty="0">
                <a:solidFill>
                  <a:schemeClr val="dk1"/>
                </a:solidFill>
                <a:latin typeface="Raleway"/>
              </a:rPr>
              <a:t> (Global Vectors for Word Representation) capture both semantic and syntactic relationships between words. </a:t>
            </a:r>
            <a:r>
              <a:rPr lang="en-US" sz="1200" dirty="0" err="1">
                <a:solidFill>
                  <a:srgbClr val="F6CB71"/>
                </a:solidFill>
                <a:latin typeface="Raleway"/>
              </a:rPr>
              <a:t>GloVe</a:t>
            </a:r>
            <a:r>
              <a:rPr lang="en-US" sz="1200" dirty="0">
                <a:solidFill>
                  <a:srgbClr val="F6CB71"/>
                </a:solidFill>
                <a:latin typeface="Raleway"/>
              </a:rPr>
              <a:t> </a:t>
            </a:r>
            <a:r>
              <a:rPr lang="en-US" sz="1200" dirty="0" err="1">
                <a:solidFill>
                  <a:srgbClr val="F6CB71"/>
                </a:solidFill>
                <a:latin typeface="Raleway"/>
              </a:rPr>
              <a:t>Gigaword</a:t>
            </a:r>
            <a:r>
              <a:rPr lang="en-US" sz="1200" dirty="0">
                <a:solidFill>
                  <a:srgbClr val="F6CB71"/>
                </a:solidFill>
                <a:latin typeface="Raleway"/>
              </a:rPr>
              <a:t> provided 100 dimensional embeddings from 400,000 tokens  vocabulary</a:t>
            </a:r>
          </a:p>
          <a:p>
            <a:pPr marL="171450" indent="-171450">
              <a:spcAft>
                <a:spcPts val="100"/>
              </a:spcAft>
              <a:buFont typeface="Arial" panose="020B0604020202020204" pitchFamily="34" charset="0"/>
              <a:buChar char="•"/>
            </a:pPr>
            <a:r>
              <a:rPr lang="en-US" sz="1200" dirty="0">
                <a:solidFill>
                  <a:schemeClr val="dk1"/>
                </a:solidFill>
                <a:latin typeface="Raleway"/>
              </a:rPr>
              <a:t>Post </a:t>
            </a:r>
            <a:r>
              <a:rPr lang="en-US" sz="1200" dirty="0" err="1">
                <a:solidFill>
                  <a:schemeClr val="dk1"/>
                </a:solidFill>
                <a:latin typeface="Raleway"/>
              </a:rPr>
              <a:t>GloVe</a:t>
            </a:r>
            <a:r>
              <a:rPr lang="en-US" sz="1200" dirty="0">
                <a:solidFill>
                  <a:schemeClr val="dk1"/>
                </a:solidFill>
                <a:latin typeface="Raleway"/>
              </a:rPr>
              <a:t>, I experimented with BERT embeddings. These are contextual word representations generated using a transformer-based model that considers the entire sentence context. </a:t>
            </a:r>
            <a:r>
              <a:rPr lang="en-US" sz="1200" dirty="0">
                <a:solidFill>
                  <a:srgbClr val="F6CB71"/>
                </a:solidFill>
                <a:latin typeface="Raleway"/>
              </a:rPr>
              <a:t>BERT has a vocabulary size of 30,522 tokens, and a maximum input limit of 512 tokens</a:t>
            </a:r>
          </a:p>
          <a:p>
            <a:pPr marL="171450" indent="-171450">
              <a:spcAft>
                <a:spcPts val="100"/>
              </a:spcAft>
              <a:buFont typeface="Arial" panose="020B0604020202020204" pitchFamily="34" charset="0"/>
              <a:buChar char="•"/>
            </a:pPr>
            <a:endParaRPr lang="en-US" sz="1200" dirty="0">
              <a:solidFill>
                <a:srgbClr val="F6CB71"/>
              </a:solidFill>
              <a:latin typeface="Raleway"/>
              <a:sym typeface="Raleway"/>
            </a:endParaRPr>
          </a:p>
          <a:p>
            <a:pPr>
              <a:spcAft>
                <a:spcPts val="100"/>
              </a:spcAft>
            </a:pPr>
            <a:r>
              <a:rPr lang="en-US" sz="1200" b="1" dirty="0">
                <a:solidFill>
                  <a:srgbClr val="66FF95"/>
                </a:solidFill>
                <a:latin typeface="Raleway"/>
                <a:sym typeface="Raleway"/>
              </a:rPr>
              <a:t>Deep Learning Models explored in this project</a:t>
            </a:r>
          </a:p>
          <a:p>
            <a:pPr marL="171450" indent="-171450">
              <a:spcAft>
                <a:spcPts val="100"/>
              </a:spcAft>
              <a:buFont typeface="Arial" panose="020B0604020202020204" pitchFamily="34" charset="0"/>
              <a:buChar char="•"/>
            </a:pPr>
            <a:r>
              <a:rPr lang="en-US" sz="1200" b="1" dirty="0">
                <a:solidFill>
                  <a:srgbClr val="66FF95"/>
                </a:solidFill>
                <a:latin typeface="Raleway"/>
                <a:sym typeface="Raleway"/>
              </a:rPr>
              <a:t>RNNs:</a:t>
            </a:r>
            <a:r>
              <a:rPr lang="en-US" sz="1200" dirty="0">
                <a:solidFill>
                  <a:schemeClr val="dk1"/>
                </a:solidFill>
                <a:latin typeface="Raleway"/>
                <a:sym typeface="Raleway"/>
              </a:rPr>
              <a:t> Processed sequential data but suffered from the vanishing gradient problem, </a:t>
            </a:r>
          </a:p>
          <a:p>
            <a:pPr marL="171450" indent="-171450">
              <a:spcAft>
                <a:spcPts val="100"/>
              </a:spcAft>
              <a:buFont typeface="Arial" panose="020B0604020202020204" pitchFamily="34" charset="0"/>
              <a:buChar char="•"/>
            </a:pPr>
            <a:r>
              <a:rPr lang="en-US" sz="1200" b="1" dirty="0">
                <a:solidFill>
                  <a:srgbClr val="66FF95"/>
                </a:solidFill>
                <a:latin typeface="Raleway"/>
                <a:sym typeface="Raleway"/>
              </a:rPr>
              <a:t>CNNs</a:t>
            </a:r>
            <a:r>
              <a:rPr lang="en-US" sz="1200" b="1" dirty="0">
                <a:solidFill>
                  <a:srgbClr val="F6CB71"/>
                </a:solidFill>
                <a:latin typeface="Raleway"/>
                <a:sym typeface="Raleway"/>
              </a:rPr>
              <a:t>:</a:t>
            </a:r>
            <a:r>
              <a:rPr lang="en-US" sz="1200" dirty="0">
                <a:solidFill>
                  <a:schemeClr val="dk1"/>
                </a:solidFill>
                <a:latin typeface="Raleway"/>
                <a:sym typeface="Raleway"/>
              </a:rPr>
              <a:t> Using kernel’s sliding capabilities for capturing sequential hierarchies and n-grams</a:t>
            </a:r>
          </a:p>
          <a:p>
            <a:pPr marL="171450" indent="-171450">
              <a:spcAft>
                <a:spcPts val="100"/>
              </a:spcAft>
              <a:buFont typeface="Arial" panose="020B0604020202020204" pitchFamily="34" charset="0"/>
              <a:buChar char="•"/>
            </a:pPr>
            <a:r>
              <a:rPr lang="en-US" sz="1200" b="1" dirty="0">
                <a:solidFill>
                  <a:srgbClr val="66FF95"/>
                </a:solidFill>
                <a:latin typeface="Raleway"/>
                <a:sym typeface="Raleway"/>
              </a:rPr>
              <a:t>LSTMs</a:t>
            </a:r>
            <a:r>
              <a:rPr lang="en-US" sz="1200" dirty="0">
                <a:solidFill>
                  <a:schemeClr val="dk1"/>
                </a:solidFill>
                <a:latin typeface="Raleway"/>
                <a:sym typeface="Raleway"/>
              </a:rPr>
              <a:t>: RNNs with memory cells and gating mechanisms, capable of capturing long-term sequential dependencies </a:t>
            </a:r>
          </a:p>
          <a:p>
            <a:pPr marL="171450" indent="-171450">
              <a:spcAft>
                <a:spcPts val="100"/>
              </a:spcAft>
              <a:buFont typeface="Arial" panose="020B0604020202020204" pitchFamily="34" charset="0"/>
              <a:buChar char="•"/>
            </a:pPr>
            <a:r>
              <a:rPr lang="en-US" sz="1200" b="1" dirty="0">
                <a:solidFill>
                  <a:srgbClr val="66FF95"/>
                </a:solidFill>
                <a:latin typeface="Raleway"/>
                <a:sym typeface="Raleway"/>
              </a:rPr>
              <a:t>GRUs</a:t>
            </a:r>
            <a:r>
              <a:rPr lang="en-US" sz="1200" dirty="0">
                <a:solidFill>
                  <a:schemeClr val="dk1"/>
                </a:solidFill>
                <a:latin typeface="Raleway"/>
                <a:sym typeface="Raleway"/>
              </a:rPr>
              <a:t>: Captured long-term dependencies and requiring fewer parameters than LSTMs </a:t>
            </a:r>
            <a:br>
              <a:rPr lang="en-US" sz="1200" dirty="0">
                <a:solidFill>
                  <a:schemeClr val="dk1"/>
                </a:solidFill>
                <a:latin typeface="Raleway"/>
                <a:sym typeface="Raleway"/>
              </a:rPr>
            </a:br>
            <a:r>
              <a:rPr lang="en-US" sz="1200" dirty="0">
                <a:solidFill>
                  <a:schemeClr val="dk1"/>
                </a:solidFill>
                <a:latin typeface="Raleway"/>
                <a:sym typeface="Raleway"/>
              </a:rPr>
              <a:t>(Combinations of CNNs, LSTMs and GRUs were also explored)</a:t>
            </a:r>
          </a:p>
          <a:p>
            <a:pPr marL="171450" indent="-171450">
              <a:spcAft>
                <a:spcPts val="100"/>
              </a:spcAft>
              <a:buFont typeface="Arial" panose="020B0604020202020204" pitchFamily="34" charset="0"/>
              <a:buChar char="•"/>
            </a:pPr>
            <a:r>
              <a:rPr lang="en-US" sz="1200" b="1" dirty="0">
                <a:solidFill>
                  <a:srgbClr val="66FF95"/>
                </a:solidFill>
                <a:latin typeface="Raleway"/>
                <a:sym typeface="Raleway"/>
              </a:rPr>
              <a:t>BERT Transformer</a:t>
            </a:r>
            <a:r>
              <a:rPr lang="en-US" sz="1200" dirty="0">
                <a:solidFill>
                  <a:schemeClr val="dk1"/>
                </a:solidFill>
                <a:latin typeface="Raleway"/>
                <a:sym typeface="Raleway"/>
              </a:rPr>
              <a:t>: Bidirectional Encoder Representations from Transformers, a transformer-based model pre-trained on large-scale text data, capable of capturing contextual information</a:t>
            </a:r>
            <a:endParaRPr lang="en-US" sz="1200" b="1" dirty="0">
              <a:solidFill>
                <a:srgbClr val="F6CB71"/>
              </a:solidFill>
              <a:latin typeface="Raleway"/>
              <a:sym typeface="Raleway"/>
            </a:endParaRPr>
          </a:p>
          <a:p>
            <a:pPr>
              <a:spcAft>
                <a:spcPts val="100"/>
              </a:spcAft>
            </a:pPr>
            <a:endParaRPr lang="en-US" sz="1200" b="1" dirty="0">
              <a:solidFill>
                <a:srgbClr val="F6CB71"/>
              </a:solidFill>
              <a:latin typeface="Raleway"/>
              <a:sym typeface="Raleway"/>
            </a:endParaRPr>
          </a:p>
          <a:p>
            <a:pPr>
              <a:spcAft>
                <a:spcPts val="100"/>
              </a:spcAft>
            </a:pPr>
            <a:endParaRPr lang="en-US" sz="1200" b="1" dirty="0">
              <a:solidFill>
                <a:srgbClr val="F6CB71"/>
              </a:solidFill>
              <a:latin typeface="Raleway"/>
              <a:sym typeface="Raleway"/>
            </a:endParaRPr>
          </a:p>
          <a:p>
            <a:pPr>
              <a:spcAft>
                <a:spcPts val="100"/>
              </a:spcAft>
            </a:pPr>
            <a:endParaRPr lang="en-US" sz="1200" b="1" dirty="0">
              <a:solidFill>
                <a:srgbClr val="F6CB71"/>
              </a:solidFill>
              <a:latin typeface="Raleway"/>
              <a:sym typeface="Raleway"/>
            </a:endParaRPr>
          </a:p>
          <a:p>
            <a:pPr>
              <a:spcAft>
                <a:spcPts val="100"/>
              </a:spcAft>
            </a:pPr>
            <a:endParaRPr lang="en-US" sz="1200" dirty="0">
              <a:solidFill>
                <a:srgbClr val="F6CB71"/>
              </a:solidFill>
              <a:latin typeface="Raleway"/>
              <a:sym typeface="Raleway"/>
            </a:endParaRPr>
          </a:p>
        </p:txBody>
      </p:sp>
    </p:spTree>
    <p:extLst>
      <p:ext uri="{BB962C8B-B14F-4D97-AF65-F5344CB8AC3E}">
        <p14:creationId xmlns:p14="http://schemas.microsoft.com/office/powerpoint/2010/main" val="268467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Google Shape;395;p42">
            <a:extLst>
              <a:ext uri="{FF2B5EF4-FFF2-40B4-BE49-F238E27FC236}">
                <a16:creationId xmlns:a16="http://schemas.microsoft.com/office/drawing/2014/main" id="{B8D2B234-2180-250D-F036-31BC5481D93A}"/>
              </a:ext>
            </a:extLst>
          </p:cNvPr>
          <p:cNvSpPr txBox="1">
            <a:spLocks/>
          </p:cNvSpPr>
          <p:nvPr/>
        </p:nvSpPr>
        <p:spPr>
          <a:xfrm>
            <a:off x="294795" y="282878"/>
            <a:ext cx="6774872" cy="57308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9pPr>
          </a:lstStyle>
          <a:p>
            <a:r>
              <a:rPr lang="en-US" sz="3200" dirty="0">
                <a:solidFill>
                  <a:schemeClr val="accent1"/>
                </a:solidFill>
              </a:rPr>
              <a:t>Proposed Approaches</a:t>
            </a:r>
          </a:p>
        </p:txBody>
      </p:sp>
      <p:sp>
        <p:nvSpPr>
          <p:cNvPr id="20" name="Google Shape;353;p40">
            <a:extLst>
              <a:ext uri="{FF2B5EF4-FFF2-40B4-BE49-F238E27FC236}">
                <a16:creationId xmlns:a16="http://schemas.microsoft.com/office/drawing/2014/main" id="{C2041027-2CAC-931E-333B-8B39E683CFE7}"/>
              </a:ext>
            </a:extLst>
          </p:cNvPr>
          <p:cNvSpPr txBox="1"/>
          <p:nvPr/>
        </p:nvSpPr>
        <p:spPr>
          <a:xfrm flipH="1">
            <a:off x="294788" y="927125"/>
            <a:ext cx="4496668" cy="956539"/>
          </a:xfrm>
          <a:prstGeom prst="rect">
            <a:avLst/>
          </a:prstGeom>
          <a:noFill/>
          <a:ln>
            <a:noFill/>
          </a:ln>
        </p:spPr>
        <p:txBody>
          <a:bodyPr spcFirstLastPara="1" wrap="square" lIns="91425" tIns="91425" rIns="91425" bIns="91425" anchor="t" anchorCtr="0">
            <a:noAutofit/>
          </a:bodyPr>
          <a:lstStyle/>
          <a:p>
            <a:r>
              <a:rPr lang="en-US" sz="1200" b="1" dirty="0">
                <a:solidFill>
                  <a:srgbClr val="FF7E79"/>
                </a:solidFill>
                <a:latin typeface="Raleway"/>
                <a:sym typeface="Raleway"/>
              </a:rPr>
              <a:t>Loss Function</a:t>
            </a:r>
          </a:p>
          <a:p>
            <a:r>
              <a:rPr lang="en-US" sz="1200" dirty="0">
                <a:solidFill>
                  <a:schemeClr val="dk1"/>
                </a:solidFill>
                <a:latin typeface="Raleway"/>
                <a:sym typeface="Raleway"/>
              </a:rPr>
              <a:t>A custom loss function called </a:t>
            </a:r>
            <a:r>
              <a:rPr lang="en-US" sz="1200" b="1" dirty="0">
                <a:solidFill>
                  <a:srgbClr val="FF7E79"/>
                </a:solidFill>
                <a:latin typeface="Raleway"/>
                <a:sym typeface="Raleway"/>
              </a:rPr>
              <a:t>MCRMSE</a:t>
            </a:r>
            <a:r>
              <a:rPr lang="en-US" sz="1200" dirty="0">
                <a:solidFill>
                  <a:srgbClr val="FF7E79"/>
                </a:solidFill>
                <a:latin typeface="Raleway"/>
                <a:sym typeface="Raleway"/>
              </a:rPr>
              <a:t> </a:t>
            </a:r>
            <a:r>
              <a:rPr lang="en-US" sz="1200" b="1" dirty="0">
                <a:solidFill>
                  <a:srgbClr val="FF7E79"/>
                </a:solidFill>
                <a:latin typeface="Raleway"/>
                <a:sym typeface="Raleway"/>
              </a:rPr>
              <a:t>(Mean Column-wise Root Mean Squared Error)</a:t>
            </a:r>
            <a:r>
              <a:rPr lang="en-US" sz="1200" dirty="0">
                <a:solidFill>
                  <a:schemeClr val="dk1"/>
                </a:solidFill>
                <a:latin typeface="Raleway"/>
                <a:sym typeface="Raleway"/>
              </a:rPr>
              <a:t> was devised. This loss function is used to calculate the mean column-wise root mean squared error between the true values (y_true) and predicted values (y_pred) for 6 target metrics.</a:t>
            </a:r>
          </a:p>
          <a:p>
            <a:pPr>
              <a:spcAft>
                <a:spcPts val="100"/>
              </a:spcAft>
            </a:pPr>
            <a:endParaRPr lang="en-US" sz="1200" dirty="0">
              <a:solidFill>
                <a:srgbClr val="F6CB71"/>
              </a:solidFill>
              <a:latin typeface="Raleway"/>
              <a:sym typeface="Raleway"/>
            </a:endParaRPr>
          </a:p>
        </p:txBody>
      </p:sp>
      <p:sp>
        <p:nvSpPr>
          <p:cNvPr id="2" name="Google Shape;353;p40">
            <a:extLst>
              <a:ext uri="{FF2B5EF4-FFF2-40B4-BE49-F238E27FC236}">
                <a16:creationId xmlns:a16="http://schemas.microsoft.com/office/drawing/2014/main" id="{6B91A0F3-4945-2204-E360-2C810E1E684C}"/>
              </a:ext>
            </a:extLst>
          </p:cNvPr>
          <p:cNvSpPr txBox="1"/>
          <p:nvPr/>
        </p:nvSpPr>
        <p:spPr>
          <a:xfrm flipH="1">
            <a:off x="294788" y="2180450"/>
            <a:ext cx="8501254" cy="2433093"/>
          </a:xfrm>
          <a:prstGeom prst="rect">
            <a:avLst/>
          </a:prstGeom>
          <a:noFill/>
          <a:ln>
            <a:noFill/>
          </a:ln>
        </p:spPr>
        <p:txBody>
          <a:bodyPr spcFirstLastPara="1" wrap="square" lIns="91425" tIns="91425" rIns="91425" bIns="91425" anchor="t" anchorCtr="0">
            <a:noAutofit/>
          </a:bodyPr>
          <a:lstStyle/>
          <a:p>
            <a:r>
              <a:rPr lang="en-US" sz="1200" b="1" dirty="0">
                <a:solidFill>
                  <a:schemeClr val="bg2">
                    <a:lumMod val="75000"/>
                  </a:schemeClr>
                </a:solidFill>
                <a:latin typeface="Raleway"/>
                <a:sym typeface="Raleway"/>
              </a:rPr>
              <a:t>Regularization</a:t>
            </a:r>
            <a:endParaRPr lang="en-US" dirty="0"/>
          </a:p>
          <a:p>
            <a:pPr marL="285750" indent="-285750">
              <a:buFont typeface="Arial" panose="020B0604020202020204" pitchFamily="34" charset="0"/>
              <a:buChar char="•"/>
            </a:pPr>
            <a:r>
              <a:rPr lang="en-US" sz="1200" b="1" dirty="0">
                <a:solidFill>
                  <a:schemeClr val="bg2">
                    <a:lumMod val="75000"/>
                  </a:schemeClr>
                </a:solidFill>
                <a:latin typeface="Raleway"/>
              </a:rPr>
              <a:t>Dropout: </a:t>
            </a:r>
            <a:r>
              <a:rPr lang="en-US" sz="1200" dirty="0">
                <a:solidFill>
                  <a:schemeClr val="dk1"/>
                </a:solidFill>
                <a:latin typeface="Raleway"/>
              </a:rPr>
              <a:t>The regular Dropout layer applies dropout to the individual elements in the input tensor. It randomly sets a fraction of input units to 0 during training</a:t>
            </a:r>
          </a:p>
          <a:p>
            <a:pPr marL="285750" indent="-285750">
              <a:buFont typeface="Arial" panose="020B0604020202020204" pitchFamily="34" charset="0"/>
              <a:buChar char="•"/>
            </a:pPr>
            <a:r>
              <a:rPr lang="en-US" sz="1200" b="1" dirty="0">
                <a:solidFill>
                  <a:schemeClr val="bg2">
                    <a:lumMod val="75000"/>
                  </a:schemeClr>
                </a:solidFill>
                <a:latin typeface="Raleway"/>
              </a:rPr>
              <a:t>Spatial Dropout 1D: </a:t>
            </a:r>
            <a:r>
              <a:rPr lang="en-US" sz="1200" dirty="0">
                <a:solidFill>
                  <a:schemeClr val="dk1"/>
                </a:solidFill>
                <a:latin typeface="Raleway"/>
              </a:rPr>
              <a:t>Specifically designed for 1D input data, such as texts. It applies dropout not only to individual elements but also across the temporal dimension (along the sequence length). Instead of setting individual elements to 0, it sets entire timesteps (along the sequence length) to 0.</a:t>
            </a:r>
          </a:p>
          <a:p>
            <a:endParaRPr lang="en-US" sz="1200" b="1" dirty="0">
              <a:solidFill>
                <a:schemeClr val="bg2">
                  <a:lumMod val="75000"/>
                </a:schemeClr>
              </a:solidFill>
              <a:latin typeface="Raleway"/>
            </a:endParaRPr>
          </a:p>
          <a:p>
            <a:r>
              <a:rPr lang="en-US" sz="1200" b="1" dirty="0">
                <a:solidFill>
                  <a:srgbClr val="FFFD78"/>
                </a:solidFill>
                <a:latin typeface="Raleway"/>
              </a:rPr>
              <a:t>Model Performance</a:t>
            </a:r>
          </a:p>
          <a:p>
            <a:pPr marL="285750" indent="-285750">
              <a:buFont typeface="Arial" panose="020B0604020202020204" pitchFamily="34" charset="0"/>
              <a:buChar char="•"/>
            </a:pPr>
            <a:r>
              <a:rPr lang="en-US" sz="1200" b="1" dirty="0">
                <a:solidFill>
                  <a:srgbClr val="FFFD78"/>
                </a:solidFill>
                <a:latin typeface="Raleway"/>
              </a:rPr>
              <a:t>Batch Normalization: </a:t>
            </a:r>
            <a:r>
              <a:rPr lang="en-US" sz="1200" dirty="0">
                <a:solidFill>
                  <a:schemeClr val="dk1"/>
                </a:solidFill>
                <a:latin typeface="Raleway"/>
              </a:rPr>
              <a:t>Normalized the activations of each layer by subtracting the batch mean and dividing by the batch standard deviation, thereby reducing internal covariate shift and accelerating training and convergence</a:t>
            </a:r>
          </a:p>
          <a:p>
            <a:pPr marL="285750" indent="-285750">
              <a:buFont typeface="Arial" panose="020B0604020202020204" pitchFamily="34" charset="0"/>
              <a:buChar char="•"/>
            </a:pPr>
            <a:r>
              <a:rPr lang="en-US" sz="1200" b="1" dirty="0">
                <a:solidFill>
                  <a:srgbClr val="FFFD78"/>
                </a:solidFill>
                <a:latin typeface="Raleway"/>
              </a:rPr>
              <a:t>Reduce LR On Plateau: </a:t>
            </a:r>
            <a:r>
              <a:rPr lang="en-US" sz="1200" dirty="0">
                <a:solidFill>
                  <a:schemeClr val="dk1"/>
                </a:solidFill>
                <a:latin typeface="Raleway"/>
              </a:rPr>
              <a:t>Used this callback to reduce the learning rate when a metric monitored during training stopped moving (wait for a certain number of ‘patience’ iterations)</a:t>
            </a:r>
          </a:p>
          <a:p>
            <a:pPr marL="285750" indent="-285750">
              <a:buFont typeface="Arial" panose="020B0604020202020204" pitchFamily="34" charset="0"/>
              <a:buChar char="•"/>
            </a:pPr>
            <a:r>
              <a:rPr lang="en-US" sz="1200" b="1" dirty="0">
                <a:solidFill>
                  <a:srgbClr val="FFFD78"/>
                </a:solidFill>
                <a:latin typeface="Raleway"/>
              </a:rPr>
              <a:t>Early Stopping: </a:t>
            </a:r>
            <a:r>
              <a:rPr lang="en-US" sz="1200" dirty="0">
                <a:solidFill>
                  <a:schemeClr val="dk1"/>
                </a:solidFill>
                <a:latin typeface="Raleway"/>
              </a:rPr>
              <a:t>Used this callback to stop the training process early if a monitored metric has stopped moving (wait for a certain number of ‘patience’ iterations)</a:t>
            </a:r>
          </a:p>
          <a:p>
            <a:pPr marL="285750" indent="-285750">
              <a:buFont typeface="Arial" panose="020B0604020202020204" pitchFamily="34" charset="0"/>
              <a:buChar char="•"/>
            </a:pPr>
            <a:r>
              <a:rPr lang="en-US" sz="1200" b="1" dirty="0">
                <a:solidFill>
                  <a:srgbClr val="FFFD78"/>
                </a:solidFill>
                <a:latin typeface="Raleway"/>
                <a:sym typeface="Raleway"/>
              </a:rPr>
              <a:t>Compiler: </a:t>
            </a:r>
            <a:r>
              <a:rPr lang="en-US" sz="1200" dirty="0">
                <a:solidFill>
                  <a:schemeClr val="dk1"/>
                </a:solidFill>
                <a:latin typeface="Raleway"/>
                <a:sym typeface="Raleway"/>
              </a:rPr>
              <a:t>ADAM was primarily used</a:t>
            </a:r>
            <a:endParaRPr lang="en-US" sz="1200" dirty="0">
              <a:solidFill>
                <a:srgbClr val="F6CB71"/>
              </a:solidFill>
              <a:latin typeface="Raleway"/>
              <a:sym typeface="Raleway"/>
            </a:endParaRPr>
          </a:p>
        </p:txBody>
      </p:sp>
      <p:pic>
        <p:nvPicPr>
          <p:cNvPr id="3" name="Picture 2">
            <a:extLst>
              <a:ext uri="{FF2B5EF4-FFF2-40B4-BE49-F238E27FC236}">
                <a16:creationId xmlns:a16="http://schemas.microsoft.com/office/drawing/2014/main" id="{6977AD4F-0B16-255C-312F-B15F35DD77A3}"/>
              </a:ext>
            </a:extLst>
          </p:cNvPr>
          <p:cNvPicPr>
            <a:picLocks noChangeAspect="1"/>
          </p:cNvPicPr>
          <p:nvPr/>
        </p:nvPicPr>
        <p:blipFill>
          <a:blip r:embed="rId2"/>
          <a:stretch>
            <a:fillRect/>
          </a:stretch>
        </p:blipFill>
        <p:spPr>
          <a:xfrm>
            <a:off x="4791456" y="1284293"/>
            <a:ext cx="4097274" cy="467829"/>
          </a:xfrm>
          <a:prstGeom prst="rect">
            <a:avLst/>
          </a:prstGeom>
        </p:spPr>
      </p:pic>
    </p:spTree>
    <p:extLst>
      <p:ext uri="{BB962C8B-B14F-4D97-AF65-F5344CB8AC3E}">
        <p14:creationId xmlns:p14="http://schemas.microsoft.com/office/powerpoint/2010/main" val="29331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Lst>
  </p:timing>
</p:sld>
</file>

<file path=ppt/theme/theme1.xml><?xml version="1.0" encoding="utf-8"?>
<a:theme xmlns:a="http://schemas.openxmlformats.org/drawingml/2006/main" name="Marketplace Startup Pitch Deck by Slidesgo">
  <a:themeElements>
    <a:clrScheme name="Simple Light">
      <a:dk1>
        <a:srgbClr val="E7E7E7"/>
      </a:dk1>
      <a:lt1>
        <a:srgbClr val="2B3D5A"/>
      </a:lt1>
      <a:dk2>
        <a:srgbClr val="67FF94"/>
      </a:dk2>
      <a:lt2>
        <a:srgbClr val="8EFFD2"/>
      </a:lt2>
      <a:accent1>
        <a:srgbClr val="FFFFFF"/>
      </a:accent1>
      <a:accent2>
        <a:srgbClr val="FFFFFF"/>
      </a:accent2>
      <a:accent3>
        <a:srgbClr val="FFFFFF"/>
      </a:accent3>
      <a:accent4>
        <a:srgbClr val="FFFFFF"/>
      </a:accent4>
      <a:accent5>
        <a:srgbClr val="FFFFFF"/>
      </a:accent5>
      <a:accent6>
        <a:srgbClr val="FFFFFF"/>
      </a:accent6>
      <a:hlink>
        <a:srgbClr val="E7E7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2356</TotalTime>
  <Words>1676</Words>
  <Application>Microsoft Macintosh PowerPoint</Application>
  <PresentationFormat>On-screen Show (16:9)</PresentationFormat>
  <Paragraphs>201</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Raleway Medium</vt:lpstr>
      <vt:lpstr>Wingdings</vt:lpstr>
      <vt:lpstr>Bebas Neue</vt:lpstr>
      <vt:lpstr>Raleway ExtraBold</vt:lpstr>
      <vt:lpstr>Raleway</vt:lpstr>
      <vt:lpstr>Marketplace Startup Pitch Deck by Slidesgo</vt:lpstr>
      <vt:lpstr>Machine Learning &amp; Predictive Analytics  Final Project Report</vt:lpstr>
      <vt:lpstr>Problem Statement</vt:lpstr>
      <vt:lpstr>Data Assumptions</vt:lpstr>
      <vt:lpstr>PowerPoint Presentation</vt:lpstr>
      <vt:lpstr>PowerPoint Presentation</vt:lpstr>
      <vt:lpstr>PowerPoint Presentation</vt:lpstr>
      <vt:lpstr>PowerPoint Presentation</vt:lpstr>
      <vt:lpstr>PowerPoint Presentation</vt:lpstr>
      <vt:lpstr>PowerPoint Presentation</vt:lpstr>
      <vt:lpstr>Model Selection: CNN+LSTM Architecture</vt:lpstr>
      <vt:lpstr>Model Selection:  BiGRU</vt:lpstr>
      <vt:lpstr>Model Selection:  BERT Encoder </vt:lpstr>
      <vt:lpstr>PowerPoint Presentation</vt:lpstr>
      <vt:lpstr>PowerPoint Presentation</vt:lpstr>
      <vt:lpstr>PowerPoint Presentation</vt:lpstr>
      <vt:lpstr>Thank You! Follow this project on 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Vidya.AI  Startup Pitch Deck</dc:title>
  <cp:lastModifiedBy>Kshitij Mittal</cp:lastModifiedBy>
  <cp:revision>23</cp:revision>
  <dcterms:modified xsi:type="dcterms:W3CDTF">2023-05-24T19:39:30Z</dcterms:modified>
</cp:coreProperties>
</file>